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5"/>
  </p:notesMasterIdLst>
  <p:sldIdLst>
    <p:sldId id="256" r:id="rId2"/>
    <p:sldId id="343" r:id="rId3"/>
    <p:sldId id="270" r:id="rId4"/>
    <p:sldId id="373" r:id="rId5"/>
    <p:sldId id="353" r:id="rId6"/>
    <p:sldId id="374" r:id="rId7"/>
    <p:sldId id="375" r:id="rId8"/>
    <p:sldId id="346" r:id="rId9"/>
    <p:sldId id="379" r:id="rId10"/>
    <p:sldId id="380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388" r:id="rId19"/>
    <p:sldId id="389" r:id="rId20"/>
    <p:sldId id="390" r:id="rId21"/>
    <p:sldId id="370" r:id="rId22"/>
    <p:sldId id="352" r:id="rId23"/>
    <p:sldId id="391" r:id="rId24"/>
  </p:sldIdLst>
  <p:sldSz cx="9144000" cy="5143500" type="screen16x9"/>
  <p:notesSz cx="6858000" cy="9144000"/>
  <p:embeddedFontLst>
    <p:embeddedFont>
      <p:font typeface="Baloo Bhaijaan" panose="03080902040302020200" pitchFamily="66" charset="-78"/>
      <p:regular r:id="rId26"/>
    </p:embeddedFont>
    <p:embeddedFont>
      <p:font typeface="Bebas Neue" panose="020B0606020202050201" pitchFamily="34" charset="7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Fira Code" panose="020B0809050000020004" pitchFamily="49" charset="0"/>
      <p:regular r:id="rId32"/>
      <p:bold r:id="rId33"/>
    </p:embeddedFont>
    <p:embeddedFont>
      <p:font typeface="Fira Code Light" panose="020B0809050000020004" pitchFamily="49" charset="0"/>
      <p:regular r:id="rId34"/>
      <p:bold r:id="rId35"/>
    </p:embeddedFont>
    <p:embeddedFont>
      <p:font typeface="Oswald" pitchFamily="2" charset="77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DD96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9E30A4-2F9E-4025-A621-93AB4CE774D9}">
  <a:tblStyle styleId="{829E30A4-2F9E-4025-A621-93AB4CE774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/>
    <p:restoredTop sz="94806"/>
  </p:normalViewPr>
  <p:slideViewPr>
    <p:cSldViewPr snapToGrid="0" snapToObjects="1">
      <p:cViewPr varScale="1">
        <p:scale>
          <a:sx n="153" d="100"/>
          <a:sy n="153" d="100"/>
        </p:scale>
        <p:origin x="584" y="16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242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878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404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379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652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106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513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244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664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307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251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033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4685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176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622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fad8134ee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fad8134ee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9425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f658401715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f658401715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Variables can start with an underscore ( _ ) character for different access rules (private/protected). Example: _name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8247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690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291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70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f9d68ab4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f9d68ab4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015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13" name="Google Shape;13;p2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4;p2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16" name="Google Shape;16;p2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200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4620900" y="1188900"/>
            <a:ext cx="3803100" cy="3414600"/>
          </a:xfrm>
          <a:prstGeom prst="roundRect">
            <a:avLst>
              <a:gd name="adj" fmla="val 4651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149300" y="2465950"/>
            <a:ext cx="29445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5126400" y="2558050"/>
            <a:ext cx="29445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1493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5050200" y="2927650"/>
            <a:ext cx="2944500" cy="12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48" name="Google Shape;48;p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" name="Google Shape;49;p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51" name="Google Shape;51;p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4" name="Google Shape;284;p2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285" name="Google Shape;285;p2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2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287" name="Google Shape;287;p2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8" name="Google Shape;288;p2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289" name="Google Shape;289;p2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91" name="Google Shape;291;p2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292" name="Google Shape;292;p2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4" name="Google Shape;294;p25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297" name="Google Shape;297;p25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8" name="Google Shape;298;p25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" name="Google Shape;299;p25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00" name="Google Shape;300;p25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5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02" name="Google Shape;302;p2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2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8" name="Google Shape;308;p26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09" name="Google Shape;309;p26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26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11" name="Google Shape;311;p26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2" name="Google Shape;312;p26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13" name="Google Shape;313;p26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" name="Google Shape;314;p26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15" name="Google Shape;315;p26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16" name="Google Shape;316;p26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6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8" name="Google Shape;318;p26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9" name="Google Shape;319;p26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20" name="Google Shape;320;p26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1" name="Google Shape;321;p26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26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23" name="Google Shape;323;p26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26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25" name="Google Shape;325;p26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26" name="Google Shape;326;p26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26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26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/>
        </p:nvSpPr>
        <p:spPr>
          <a:xfrm>
            <a:off x="796200" y="1098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YOUR LOGO HERE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1" name="Google Shape;331;p27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332" name="Google Shape;332;p27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5" name="Google Shape;335;p27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336" name="Google Shape;336;p27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27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338" name="Google Shape;338;p27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339" name="Google Shape;339;p27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1" name="Google Shape;341;p27">
            <a:hlinkClick r:id="rId2" action="ppaction://hlinksldjump"/>
          </p:cNvPr>
          <p:cNvSpPr txBox="1"/>
          <p:nvPr/>
        </p:nvSpPr>
        <p:spPr>
          <a:xfrm>
            <a:off x="7791350" y="4755900"/>
            <a:ext cx="10662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INDEX.HTML</a:t>
            </a:r>
            <a:endParaRPr sz="1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720000" y="747500"/>
            <a:ext cx="7704000" cy="3663300"/>
          </a:xfrm>
          <a:prstGeom prst="roundRect">
            <a:avLst>
              <a:gd name="adj" fmla="val 3982"/>
            </a:avLst>
          </a:prstGeom>
          <a:solidFill>
            <a:srgbClr val="2928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27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344" name="Google Shape;344;p27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5" name="Google Shape;345;p27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6" name="Google Shape;346;p27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347" name="Google Shape;347;p27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8" name="Google Shape;348;p27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49" name="Google Shape;349;p27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350" name="Google Shape;350;p27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27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27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3" name="Google Shape;353;p27"/>
          <p:cNvGrpSpPr/>
          <p:nvPr/>
        </p:nvGrpSpPr>
        <p:grpSpPr>
          <a:xfrm>
            <a:off x="1028975" y="1070563"/>
            <a:ext cx="2136214" cy="3002387"/>
            <a:chOff x="5380450" y="1070563"/>
            <a:chExt cx="2136214" cy="3002387"/>
          </a:xfrm>
        </p:grpSpPr>
        <p:sp>
          <p:nvSpPr>
            <p:cNvPr id="354" name="Google Shape;354;p27"/>
            <p:cNvSpPr/>
            <p:nvPr/>
          </p:nvSpPr>
          <p:spPr>
            <a:xfrm>
              <a:off x="6164625" y="1344650"/>
              <a:ext cx="1334100" cy="2405100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6298575" y="1546875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6298575" y="2078800"/>
              <a:ext cx="1066200" cy="999900"/>
            </a:xfrm>
            <a:prstGeom prst="roundRect">
              <a:avLst>
                <a:gd name="adj" fmla="val 7939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6298575" y="3140800"/>
              <a:ext cx="1066200" cy="449700"/>
            </a:xfrm>
            <a:prstGeom prst="roundRect">
              <a:avLst>
                <a:gd name="adj" fmla="val 18711"/>
              </a:avLst>
            </a:pr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6146677" y="1070563"/>
              <a:ext cx="1369987" cy="3002387"/>
            </a:xfrm>
            <a:custGeom>
              <a:avLst/>
              <a:gdLst/>
              <a:ahLst/>
              <a:cxnLst/>
              <a:rect l="l" t="t" r="r" b="b"/>
              <a:pathLst>
                <a:path w="20528" h="44988" extrusionOk="0">
                  <a:moveTo>
                    <a:pt x="10264" y="1252"/>
                  </a:moveTo>
                  <a:cubicBezTo>
                    <a:pt x="10544" y="1252"/>
                    <a:pt x="10773" y="1481"/>
                    <a:pt x="10773" y="1760"/>
                  </a:cubicBezTo>
                  <a:cubicBezTo>
                    <a:pt x="10773" y="2041"/>
                    <a:pt x="10544" y="2270"/>
                    <a:pt x="10264" y="2270"/>
                  </a:cubicBezTo>
                  <a:cubicBezTo>
                    <a:pt x="9985" y="2270"/>
                    <a:pt x="9755" y="2041"/>
                    <a:pt x="9755" y="1760"/>
                  </a:cubicBezTo>
                  <a:cubicBezTo>
                    <a:pt x="9755" y="1481"/>
                    <a:pt x="9985" y="1252"/>
                    <a:pt x="10264" y="1252"/>
                  </a:cubicBezTo>
                  <a:close/>
                  <a:moveTo>
                    <a:pt x="11765" y="3221"/>
                  </a:moveTo>
                  <a:cubicBezTo>
                    <a:pt x="11887" y="3221"/>
                    <a:pt x="11984" y="3317"/>
                    <a:pt x="11984" y="3435"/>
                  </a:cubicBezTo>
                  <a:cubicBezTo>
                    <a:pt x="11984" y="3557"/>
                    <a:pt x="11887" y="3648"/>
                    <a:pt x="11765" y="3648"/>
                  </a:cubicBezTo>
                  <a:lnTo>
                    <a:pt x="8763" y="3648"/>
                  </a:lnTo>
                  <a:cubicBezTo>
                    <a:pt x="8641" y="3648"/>
                    <a:pt x="8545" y="3557"/>
                    <a:pt x="8545" y="3435"/>
                  </a:cubicBezTo>
                  <a:cubicBezTo>
                    <a:pt x="8545" y="3379"/>
                    <a:pt x="8570" y="3324"/>
                    <a:pt x="8611" y="3282"/>
                  </a:cubicBezTo>
                  <a:cubicBezTo>
                    <a:pt x="8646" y="3247"/>
                    <a:pt x="8702" y="3221"/>
                    <a:pt x="8763" y="3221"/>
                  </a:cubicBezTo>
                  <a:close/>
                  <a:moveTo>
                    <a:pt x="19322" y="5541"/>
                  </a:moveTo>
                  <a:cubicBezTo>
                    <a:pt x="19536" y="5541"/>
                    <a:pt x="19708" y="5715"/>
                    <a:pt x="19708" y="5929"/>
                  </a:cubicBezTo>
                  <a:lnTo>
                    <a:pt x="19708" y="38902"/>
                  </a:lnTo>
                  <a:cubicBezTo>
                    <a:pt x="19708" y="39116"/>
                    <a:pt x="19536" y="39289"/>
                    <a:pt x="19322" y="39289"/>
                  </a:cubicBezTo>
                  <a:lnTo>
                    <a:pt x="1206" y="39289"/>
                  </a:lnTo>
                  <a:cubicBezTo>
                    <a:pt x="993" y="39289"/>
                    <a:pt x="820" y="39116"/>
                    <a:pt x="820" y="38902"/>
                  </a:cubicBezTo>
                  <a:lnTo>
                    <a:pt x="820" y="5929"/>
                  </a:lnTo>
                  <a:cubicBezTo>
                    <a:pt x="820" y="5715"/>
                    <a:pt x="993" y="5541"/>
                    <a:pt x="1206" y="5541"/>
                  </a:cubicBezTo>
                  <a:close/>
                  <a:moveTo>
                    <a:pt x="10264" y="40607"/>
                  </a:moveTo>
                  <a:cubicBezTo>
                    <a:pt x="11145" y="40607"/>
                    <a:pt x="11857" y="41314"/>
                    <a:pt x="11857" y="42190"/>
                  </a:cubicBezTo>
                  <a:cubicBezTo>
                    <a:pt x="11857" y="43064"/>
                    <a:pt x="11145" y="43777"/>
                    <a:pt x="10264" y="43777"/>
                  </a:cubicBezTo>
                  <a:cubicBezTo>
                    <a:pt x="9384" y="43777"/>
                    <a:pt x="8677" y="43064"/>
                    <a:pt x="8677" y="42190"/>
                  </a:cubicBezTo>
                  <a:cubicBezTo>
                    <a:pt x="8677" y="41314"/>
                    <a:pt x="9384" y="40607"/>
                    <a:pt x="10264" y="40607"/>
                  </a:cubicBezTo>
                  <a:close/>
                  <a:moveTo>
                    <a:pt x="2098" y="1"/>
                  </a:moveTo>
                  <a:cubicBezTo>
                    <a:pt x="943" y="1"/>
                    <a:pt x="1" y="926"/>
                    <a:pt x="1" y="2061"/>
                  </a:cubicBezTo>
                  <a:lnTo>
                    <a:pt x="1" y="42927"/>
                  </a:lnTo>
                  <a:cubicBezTo>
                    <a:pt x="1" y="44067"/>
                    <a:pt x="943" y="44987"/>
                    <a:pt x="2098" y="44987"/>
                  </a:cubicBezTo>
                  <a:lnTo>
                    <a:pt x="18432" y="44987"/>
                  </a:lnTo>
                  <a:cubicBezTo>
                    <a:pt x="19586" y="44987"/>
                    <a:pt x="20527" y="44067"/>
                    <a:pt x="20527" y="42927"/>
                  </a:cubicBezTo>
                  <a:lnTo>
                    <a:pt x="20527" y="2061"/>
                  </a:lnTo>
                  <a:cubicBezTo>
                    <a:pt x="20527" y="926"/>
                    <a:pt x="19586" y="1"/>
                    <a:pt x="18432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9" name="Google Shape;359;p27"/>
            <p:cNvGrpSpPr/>
            <p:nvPr/>
          </p:nvGrpSpPr>
          <p:grpSpPr>
            <a:xfrm>
              <a:off x="5380450" y="1200275"/>
              <a:ext cx="1386600" cy="449700"/>
              <a:chOff x="5270675" y="1411375"/>
              <a:chExt cx="1386600" cy="449700"/>
            </a:xfrm>
          </p:grpSpPr>
          <p:sp>
            <p:nvSpPr>
              <p:cNvPr id="360" name="Google Shape;360;p27"/>
              <p:cNvSpPr/>
              <p:nvPr/>
            </p:nvSpPr>
            <p:spPr>
              <a:xfrm>
                <a:off x="5270675" y="1411375"/>
                <a:ext cx="1386600" cy="449700"/>
              </a:xfrm>
              <a:prstGeom prst="roundRect">
                <a:avLst>
                  <a:gd name="adj" fmla="val 18711"/>
                </a:avLst>
              </a:prstGeom>
              <a:gradFill>
                <a:gsLst>
                  <a:gs pos="0">
                    <a:schemeClr val="lt2"/>
                  </a:gs>
                  <a:gs pos="100000">
                    <a:srgbClr val="E57C85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27"/>
              <p:cNvSpPr/>
              <p:nvPr/>
            </p:nvSpPr>
            <p:spPr>
              <a:xfrm>
                <a:off x="5370729" y="1459698"/>
                <a:ext cx="336576" cy="336718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4209" extrusionOk="0">
                    <a:moveTo>
                      <a:pt x="7104" y="0"/>
                    </a:moveTo>
                    <a:cubicBezTo>
                      <a:pt x="3186" y="0"/>
                      <a:pt x="0" y="3181"/>
                      <a:pt x="0" y="7099"/>
                    </a:cubicBezTo>
                    <a:cubicBezTo>
                      <a:pt x="0" y="9129"/>
                      <a:pt x="847" y="10953"/>
                      <a:pt x="2209" y="12247"/>
                    </a:cubicBezTo>
                    <a:cubicBezTo>
                      <a:pt x="3484" y="13466"/>
                      <a:pt x="5211" y="14208"/>
                      <a:pt x="7104" y="14208"/>
                    </a:cubicBezTo>
                    <a:cubicBezTo>
                      <a:pt x="8998" y="14208"/>
                      <a:pt x="10725" y="13466"/>
                      <a:pt x="12000" y="12247"/>
                    </a:cubicBezTo>
                    <a:cubicBezTo>
                      <a:pt x="13357" y="10948"/>
                      <a:pt x="14202" y="9129"/>
                      <a:pt x="14202" y="7099"/>
                    </a:cubicBezTo>
                    <a:cubicBezTo>
                      <a:pt x="14202" y="3181"/>
                      <a:pt x="11029" y="0"/>
                      <a:pt x="710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C5C7F4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5433171" y="1520542"/>
                <a:ext cx="211691" cy="215028"/>
              </a:xfrm>
              <a:custGeom>
                <a:avLst/>
                <a:gdLst/>
                <a:ahLst/>
                <a:cxnLst/>
                <a:rect l="l" t="t" r="r" b="b"/>
                <a:pathLst>
                  <a:path w="21410" h="21753" extrusionOk="0">
                    <a:moveTo>
                      <a:pt x="10706" y="6083"/>
                    </a:moveTo>
                    <a:cubicBezTo>
                      <a:pt x="10835" y="6083"/>
                      <a:pt x="10966" y="6088"/>
                      <a:pt x="11098" y="6098"/>
                    </a:cubicBezTo>
                    <a:cubicBezTo>
                      <a:pt x="13419" y="6281"/>
                      <a:pt x="15307" y="8163"/>
                      <a:pt x="15491" y="10491"/>
                    </a:cubicBezTo>
                    <a:cubicBezTo>
                      <a:pt x="15709" y="13314"/>
                      <a:pt x="13478" y="15677"/>
                      <a:pt x="10700" y="15677"/>
                    </a:cubicBezTo>
                    <a:cubicBezTo>
                      <a:pt x="10574" y="15677"/>
                      <a:pt x="10447" y="15672"/>
                      <a:pt x="10320" y="15662"/>
                    </a:cubicBezTo>
                    <a:cubicBezTo>
                      <a:pt x="7991" y="15478"/>
                      <a:pt x="6109" y="13590"/>
                      <a:pt x="5927" y="11269"/>
                    </a:cubicBezTo>
                    <a:cubicBezTo>
                      <a:pt x="5702" y="8444"/>
                      <a:pt x="7927" y="6083"/>
                      <a:pt x="10706" y="6083"/>
                    </a:cubicBezTo>
                    <a:close/>
                    <a:moveTo>
                      <a:pt x="8134" y="0"/>
                    </a:moveTo>
                    <a:lnTo>
                      <a:pt x="7677" y="2883"/>
                    </a:lnTo>
                    <a:cubicBezTo>
                      <a:pt x="6808" y="3215"/>
                      <a:pt x="6006" y="3685"/>
                      <a:pt x="5304" y="4263"/>
                    </a:cubicBezTo>
                    <a:lnTo>
                      <a:pt x="2569" y="3215"/>
                    </a:lnTo>
                    <a:lnTo>
                      <a:pt x="1" y="7666"/>
                    </a:lnTo>
                    <a:lnTo>
                      <a:pt x="2271" y="9507"/>
                    </a:lnTo>
                    <a:cubicBezTo>
                      <a:pt x="2197" y="9953"/>
                      <a:pt x="2163" y="10411"/>
                      <a:pt x="2163" y="10879"/>
                    </a:cubicBezTo>
                    <a:cubicBezTo>
                      <a:pt x="2163" y="11343"/>
                      <a:pt x="2197" y="11806"/>
                      <a:pt x="2271" y="12252"/>
                    </a:cubicBezTo>
                    <a:lnTo>
                      <a:pt x="1" y="14089"/>
                    </a:lnTo>
                    <a:lnTo>
                      <a:pt x="2569" y="18545"/>
                    </a:lnTo>
                    <a:lnTo>
                      <a:pt x="5304" y="17497"/>
                    </a:lnTo>
                    <a:cubicBezTo>
                      <a:pt x="6006" y="18075"/>
                      <a:pt x="6808" y="18539"/>
                      <a:pt x="7677" y="18870"/>
                    </a:cubicBezTo>
                    <a:lnTo>
                      <a:pt x="8134" y="21753"/>
                    </a:lnTo>
                    <a:lnTo>
                      <a:pt x="13276" y="21753"/>
                    </a:lnTo>
                    <a:lnTo>
                      <a:pt x="13733" y="18870"/>
                    </a:lnTo>
                    <a:cubicBezTo>
                      <a:pt x="14604" y="18539"/>
                      <a:pt x="15404" y="18075"/>
                      <a:pt x="16114" y="17497"/>
                    </a:cubicBezTo>
                    <a:lnTo>
                      <a:pt x="18841" y="18545"/>
                    </a:lnTo>
                    <a:lnTo>
                      <a:pt x="21410" y="14089"/>
                    </a:lnTo>
                    <a:lnTo>
                      <a:pt x="19139" y="12252"/>
                    </a:lnTo>
                    <a:cubicBezTo>
                      <a:pt x="19213" y="11800"/>
                      <a:pt x="19253" y="11343"/>
                      <a:pt x="19253" y="10879"/>
                    </a:cubicBezTo>
                    <a:cubicBezTo>
                      <a:pt x="19253" y="10411"/>
                      <a:pt x="19213" y="9953"/>
                      <a:pt x="19139" y="9507"/>
                    </a:cubicBezTo>
                    <a:lnTo>
                      <a:pt x="21410" y="7666"/>
                    </a:lnTo>
                    <a:lnTo>
                      <a:pt x="18841" y="3215"/>
                    </a:lnTo>
                    <a:lnTo>
                      <a:pt x="16114" y="4263"/>
                    </a:lnTo>
                    <a:cubicBezTo>
                      <a:pt x="15404" y="3685"/>
                      <a:pt x="14604" y="3215"/>
                      <a:pt x="13733" y="2883"/>
                    </a:cubicBezTo>
                    <a:lnTo>
                      <a:pt x="132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3" name="Google Shape;363;p27"/>
              <p:cNvGrpSpPr/>
              <p:nvPr/>
            </p:nvGrpSpPr>
            <p:grpSpPr>
              <a:xfrm>
                <a:off x="5794626" y="1542600"/>
                <a:ext cx="706512" cy="187247"/>
                <a:chOff x="5784976" y="732725"/>
                <a:chExt cx="706512" cy="187247"/>
              </a:xfrm>
            </p:grpSpPr>
            <p:sp>
              <p:nvSpPr>
                <p:cNvPr id="364" name="Google Shape;364;p27"/>
                <p:cNvSpPr/>
                <p:nvPr/>
              </p:nvSpPr>
              <p:spPr>
                <a:xfrm>
                  <a:off x="5784987" y="73272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5784987" y="805955"/>
                  <a:ext cx="7065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5784976" y="879172"/>
                  <a:ext cx="4653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7" name="Google Shape;367;p27"/>
            <p:cNvGrpSpPr/>
            <p:nvPr/>
          </p:nvGrpSpPr>
          <p:grpSpPr>
            <a:xfrm>
              <a:off x="5573850" y="3355500"/>
              <a:ext cx="381600" cy="356700"/>
              <a:chOff x="1062200" y="3366813"/>
              <a:chExt cx="381600" cy="356700"/>
            </a:xfrm>
          </p:grpSpPr>
          <p:sp>
            <p:nvSpPr>
              <p:cNvPr id="368" name="Google Shape;368;p27"/>
              <p:cNvSpPr/>
              <p:nvPr/>
            </p:nvSpPr>
            <p:spPr>
              <a:xfrm>
                <a:off x="1062200" y="3366813"/>
                <a:ext cx="381600" cy="356700"/>
              </a:xfrm>
              <a:prstGeom prst="roundRect">
                <a:avLst>
                  <a:gd name="adj" fmla="val 18293"/>
                </a:avLst>
              </a:prstGeom>
              <a:gradFill>
                <a:gsLst>
                  <a:gs pos="0">
                    <a:srgbClr val="3DB0FD"/>
                  </a:gs>
                  <a:gs pos="100000">
                    <a:srgbClr val="308EF7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" name="Google Shape;369;p27"/>
              <p:cNvGrpSpPr/>
              <p:nvPr/>
            </p:nvGrpSpPr>
            <p:grpSpPr>
              <a:xfrm>
                <a:off x="1138484" y="3433275"/>
                <a:ext cx="229200" cy="229200"/>
                <a:chOff x="955447" y="3891500"/>
                <a:chExt cx="229200" cy="229200"/>
              </a:xfrm>
            </p:grpSpPr>
            <p:sp>
              <p:nvSpPr>
                <p:cNvPr id="370" name="Google Shape;370;p27"/>
                <p:cNvSpPr/>
                <p:nvPr/>
              </p:nvSpPr>
              <p:spPr>
                <a:xfrm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 rot="5400000">
                  <a:off x="955447" y="3985700"/>
                  <a:ext cx="229200" cy="408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lt1"/>
                    </a:gs>
                    <a:gs pos="100000">
                      <a:schemeClr val="dk2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2" name="Google Shape;372;p27"/>
            <p:cNvGrpSpPr/>
            <p:nvPr/>
          </p:nvGrpSpPr>
          <p:grpSpPr>
            <a:xfrm rot="5400000">
              <a:off x="5462261" y="2839775"/>
              <a:ext cx="604800" cy="147600"/>
              <a:chOff x="7688649" y="828750"/>
              <a:chExt cx="604800" cy="147600"/>
            </a:xfrm>
          </p:grpSpPr>
          <p:sp>
            <p:nvSpPr>
              <p:cNvPr id="373" name="Google Shape;373;p27"/>
              <p:cNvSpPr/>
              <p:nvPr/>
            </p:nvSpPr>
            <p:spPr>
              <a:xfrm>
                <a:off x="81458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E9A984"/>
                  </a:gs>
                  <a:gs pos="100000">
                    <a:srgbClr val="E57C85"/>
                  </a:gs>
                </a:gsLst>
                <a:lin ang="2698631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7"/>
              <p:cNvSpPr/>
              <p:nvPr/>
            </p:nvSpPr>
            <p:spPr>
              <a:xfrm>
                <a:off x="79172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FFF68E"/>
                  </a:gs>
                  <a:gs pos="100000">
                    <a:srgbClr val="FFD966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7"/>
              <p:cNvSpPr/>
              <p:nvPr/>
            </p:nvSpPr>
            <p:spPr>
              <a:xfrm>
                <a:off x="7688649" y="828750"/>
                <a:ext cx="147600" cy="147600"/>
              </a:xfrm>
              <a:prstGeom prst="ellipse">
                <a:avLst/>
              </a:prstGeom>
              <a:gradFill>
                <a:gsLst>
                  <a:gs pos="0">
                    <a:srgbClr val="8D90E1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7"/>
          <p:cNvGrpSpPr/>
          <p:nvPr/>
        </p:nvGrpSpPr>
        <p:grpSpPr>
          <a:xfrm>
            <a:off x="2282900" y="2966425"/>
            <a:ext cx="1710600" cy="263700"/>
            <a:chOff x="2282900" y="800475"/>
            <a:chExt cx="1710600" cy="263700"/>
          </a:xfrm>
        </p:grpSpPr>
        <p:sp>
          <p:nvSpPr>
            <p:cNvPr id="377" name="Google Shape;377;p27"/>
            <p:cNvSpPr/>
            <p:nvPr/>
          </p:nvSpPr>
          <p:spPr>
            <a:xfrm>
              <a:off x="2282900" y="800475"/>
              <a:ext cx="1710600" cy="263700"/>
            </a:xfrm>
            <a:prstGeom prst="roundRect">
              <a:avLst>
                <a:gd name="adj" fmla="val 285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2375150" y="844350"/>
              <a:ext cx="177653" cy="175796"/>
            </a:xfrm>
            <a:custGeom>
              <a:avLst/>
              <a:gdLst/>
              <a:ahLst/>
              <a:cxnLst/>
              <a:rect l="l" t="t" r="r" b="b"/>
              <a:pathLst>
                <a:path w="8321" h="8234" extrusionOk="0">
                  <a:moveTo>
                    <a:pt x="3359" y="1750"/>
                  </a:moveTo>
                  <a:cubicBezTo>
                    <a:pt x="3774" y="1750"/>
                    <a:pt x="4188" y="1908"/>
                    <a:pt x="4501" y="2220"/>
                  </a:cubicBezTo>
                  <a:cubicBezTo>
                    <a:pt x="4808" y="2527"/>
                    <a:pt x="4976" y="2931"/>
                    <a:pt x="4976" y="3360"/>
                  </a:cubicBezTo>
                  <a:cubicBezTo>
                    <a:pt x="4976" y="3795"/>
                    <a:pt x="4808" y="4199"/>
                    <a:pt x="4501" y="4500"/>
                  </a:cubicBezTo>
                  <a:cubicBezTo>
                    <a:pt x="4188" y="4815"/>
                    <a:pt x="3775" y="4973"/>
                    <a:pt x="3362" y="4973"/>
                  </a:cubicBezTo>
                  <a:cubicBezTo>
                    <a:pt x="2948" y="4973"/>
                    <a:pt x="2534" y="4815"/>
                    <a:pt x="2219" y="4500"/>
                  </a:cubicBezTo>
                  <a:cubicBezTo>
                    <a:pt x="1917" y="4199"/>
                    <a:pt x="1749" y="3795"/>
                    <a:pt x="1749" y="3360"/>
                  </a:cubicBezTo>
                  <a:cubicBezTo>
                    <a:pt x="1749" y="2931"/>
                    <a:pt x="1917" y="2527"/>
                    <a:pt x="2219" y="2220"/>
                  </a:cubicBezTo>
                  <a:cubicBezTo>
                    <a:pt x="2537" y="1908"/>
                    <a:pt x="2946" y="1750"/>
                    <a:pt x="3359" y="1750"/>
                  </a:cubicBezTo>
                  <a:close/>
                  <a:moveTo>
                    <a:pt x="3362" y="1"/>
                  </a:moveTo>
                  <a:cubicBezTo>
                    <a:pt x="2501" y="1"/>
                    <a:pt x="1639" y="328"/>
                    <a:pt x="982" y="983"/>
                  </a:cubicBezTo>
                  <a:cubicBezTo>
                    <a:pt x="347" y="1621"/>
                    <a:pt x="0" y="2466"/>
                    <a:pt x="0" y="3360"/>
                  </a:cubicBezTo>
                  <a:cubicBezTo>
                    <a:pt x="0" y="4260"/>
                    <a:pt x="347" y="5104"/>
                    <a:pt x="982" y="5739"/>
                  </a:cubicBezTo>
                  <a:cubicBezTo>
                    <a:pt x="1641" y="6398"/>
                    <a:pt x="2500" y="6726"/>
                    <a:pt x="3359" y="6726"/>
                  </a:cubicBezTo>
                  <a:cubicBezTo>
                    <a:pt x="3937" y="6726"/>
                    <a:pt x="4510" y="6561"/>
                    <a:pt x="5027" y="6265"/>
                  </a:cubicBezTo>
                  <a:lnTo>
                    <a:pt x="6741" y="7979"/>
                  </a:lnTo>
                  <a:cubicBezTo>
                    <a:pt x="6914" y="8152"/>
                    <a:pt x="7139" y="8234"/>
                    <a:pt x="7359" y="8234"/>
                  </a:cubicBezTo>
                  <a:cubicBezTo>
                    <a:pt x="7584" y="8234"/>
                    <a:pt x="7808" y="8152"/>
                    <a:pt x="7978" y="7979"/>
                  </a:cubicBezTo>
                  <a:cubicBezTo>
                    <a:pt x="8320" y="7635"/>
                    <a:pt x="8320" y="7083"/>
                    <a:pt x="7978" y="6740"/>
                  </a:cubicBezTo>
                  <a:lnTo>
                    <a:pt x="6264" y="5033"/>
                  </a:lnTo>
                  <a:cubicBezTo>
                    <a:pt x="6556" y="4526"/>
                    <a:pt x="6725" y="3959"/>
                    <a:pt x="6725" y="3360"/>
                  </a:cubicBezTo>
                  <a:cubicBezTo>
                    <a:pt x="6725" y="2466"/>
                    <a:pt x="6377" y="1621"/>
                    <a:pt x="5738" y="983"/>
                  </a:cubicBezTo>
                  <a:cubicBezTo>
                    <a:pt x="5083" y="328"/>
                    <a:pt x="4223" y="1"/>
                    <a:pt x="3362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2663000" y="865783"/>
              <a:ext cx="1257000" cy="1329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7"/>
          <p:cNvGrpSpPr/>
          <p:nvPr/>
        </p:nvGrpSpPr>
        <p:grpSpPr>
          <a:xfrm>
            <a:off x="2740505" y="1862116"/>
            <a:ext cx="795391" cy="626114"/>
            <a:chOff x="7760767" y="1176066"/>
            <a:chExt cx="795391" cy="626114"/>
          </a:xfrm>
        </p:grpSpPr>
        <p:sp>
          <p:nvSpPr>
            <p:cNvPr id="381" name="Google Shape;381;p27"/>
            <p:cNvSpPr/>
            <p:nvPr/>
          </p:nvSpPr>
          <p:spPr>
            <a:xfrm>
              <a:off x="7760767" y="1176066"/>
              <a:ext cx="795391" cy="626114"/>
            </a:xfrm>
            <a:custGeom>
              <a:avLst/>
              <a:gdLst/>
              <a:ahLst/>
              <a:cxnLst/>
              <a:rect l="l" t="t" r="r" b="b"/>
              <a:pathLst>
                <a:path w="29245" h="23021" extrusionOk="0">
                  <a:moveTo>
                    <a:pt x="2248" y="1"/>
                  </a:moveTo>
                  <a:cubicBezTo>
                    <a:pt x="1007" y="1"/>
                    <a:pt x="0" y="1007"/>
                    <a:pt x="0" y="2248"/>
                  </a:cubicBezTo>
                  <a:lnTo>
                    <a:pt x="0" y="19573"/>
                  </a:lnTo>
                  <a:lnTo>
                    <a:pt x="0" y="22542"/>
                  </a:lnTo>
                  <a:cubicBezTo>
                    <a:pt x="0" y="22835"/>
                    <a:pt x="238" y="23021"/>
                    <a:pt x="482" y="23021"/>
                  </a:cubicBezTo>
                  <a:cubicBezTo>
                    <a:pt x="618" y="23021"/>
                    <a:pt x="757" y="22963"/>
                    <a:pt x="858" y="22833"/>
                  </a:cubicBezTo>
                  <a:lnTo>
                    <a:pt x="3364" y="19573"/>
                  </a:lnTo>
                  <a:lnTo>
                    <a:pt x="26996" y="19573"/>
                  </a:lnTo>
                  <a:cubicBezTo>
                    <a:pt x="28237" y="19573"/>
                    <a:pt x="29245" y="18567"/>
                    <a:pt x="29245" y="17326"/>
                  </a:cubicBezTo>
                  <a:lnTo>
                    <a:pt x="29245" y="2248"/>
                  </a:lnTo>
                  <a:cubicBezTo>
                    <a:pt x="29245" y="1007"/>
                    <a:pt x="28237" y="1"/>
                    <a:pt x="26996" y="1"/>
                  </a:cubicBezTo>
                  <a:close/>
                </a:path>
              </a:pathLst>
            </a:custGeom>
            <a:gradFill>
              <a:gsLst>
                <a:gs pos="0">
                  <a:srgbClr val="E57C85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" name="Google Shape;382;p27"/>
            <p:cNvGrpSpPr/>
            <p:nvPr/>
          </p:nvGrpSpPr>
          <p:grpSpPr>
            <a:xfrm>
              <a:off x="7815937" y="1292090"/>
              <a:ext cx="594430" cy="276787"/>
              <a:chOff x="7603656" y="1520706"/>
              <a:chExt cx="657046" cy="305943"/>
            </a:xfrm>
          </p:grpSpPr>
          <p:sp>
            <p:nvSpPr>
              <p:cNvPr id="383" name="Google Shape;383;p27"/>
              <p:cNvSpPr/>
              <p:nvPr/>
            </p:nvSpPr>
            <p:spPr>
              <a:xfrm>
                <a:off x="7603656" y="1520706"/>
                <a:ext cx="2964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295" extrusionOk="0">
                    <a:moveTo>
                      <a:pt x="647" y="1"/>
                    </a:moveTo>
                    <a:cubicBezTo>
                      <a:pt x="286" y="1"/>
                      <a:pt x="0" y="288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9215" y="1294"/>
                    </a:lnTo>
                    <a:cubicBezTo>
                      <a:pt x="9570" y="1294"/>
                      <a:pt x="9861" y="1002"/>
                      <a:pt x="9861" y="648"/>
                    </a:cubicBezTo>
                    <a:cubicBezTo>
                      <a:pt x="9861" y="288"/>
                      <a:pt x="9570" y="1"/>
                      <a:pt x="9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7"/>
              <p:cNvSpPr/>
              <p:nvPr/>
            </p:nvSpPr>
            <p:spPr>
              <a:xfrm>
                <a:off x="7603656" y="1611163"/>
                <a:ext cx="657046" cy="3893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5" extrusionOk="0">
                    <a:moveTo>
                      <a:pt x="647" y="1"/>
                    </a:moveTo>
                    <a:cubicBezTo>
                      <a:pt x="286" y="1"/>
                      <a:pt x="0" y="286"/>
                      <a:pt x="0" y="648"/>
                    </a:cubicBezTo>
                    <a:cubicBezTo>
                      <a:pt x="0" y="1002"/>
                      <a:pt x="286" y="1294"/>
                      <a:pt x="647" y="1294"/>
                    </a:cubicBezTo>
                    <a:lnTo>
                      <a:pt x="21209" y="1294"/>
                    </a:lnTo>
                    <a:cubicBezTo>
                      <a:pt x="21570" y="1294"/>
                      <a:pt x="21855" y="1002"/>
                      <a:pt x="21855" y="648"/>
                    </a:cubicBezTo>
                    <a:cubicBezTo>
                      <a:pt x="21855" y="286"/>
                      <a:pt x="21570" y="1"/>
                      <a:pt x="2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7"/>
              <p:cNvSpPr/>
              <p:nvPr/>
            </p:nvSpPr>
            <p:spPr>
              <a:xfrm>
                <a:off x="7603656" y="1699576"/>
                <a:ext cx="657046" cy="38871"/>
              </a:xfrm>
              <a:custGeom>
                <a:avLst/>
                <a:gdLst/>
                <a:ahLst/>
                <a:cxnLst/>
                <a:rect l="l" t="t" r="r" b="b"/>
                <a:pathLst>
                  <a:path w="21856" h="1293" extrusionOk="0">
                    <a:moveTo>
                      <a:pt x="647" y="0"/>
                    </a:moveTo>
                    <a:cubicBezTo>
                      <a:pt x="286" y="0"/>
                      <a:pt x="0" y="291"/>
                      <a:pt x="0" y="646"/>
                    </a:cubicBezTo>
                    <a:cubicBezTo>
                      <a:pt x="0" y="1007"/>
                      <a:pt x="286" y="1292"/>
                      <a:pt x="647" y="1292"/>
                    </a:cubicBezTo>
                    <a:lnTo>
                      <a:pt x="21209" y="1292"/>
                    </a:lnTo>
                    <a:cubicBezTo>
                      <a:pt x="21570" y="1292"/>
                      <a:pt x="21855" y="1007"/>
                      <a:pt x="21855" y="646"/>
                    </a:cubicBezTo>
                    <a:cubicBezTo>
                      <a:pt x="21855" y="291"/>
                      <a:pt x="21570" y="0"/>
                      <a:pt x="212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7"/>
              <p:cNvSpPr/>
              <p:nvPr/>
            </p:nvSpPr>
            <p:spPr>
              <a:xfrm>
                <a:off x="7603656" y="1787748"/>
                <a:ext cx="549212" cy="38901"/>
              </a:xfrm>
              <a:custGeom>
                <a:avLst/>
                <a:gdLst/>
                <a:ahLst/>
                <a:cxnLst/>
                <a:rect l="l" t="t" r="r" b="b"/>
                <a:pathLst>
                  <a:path w="18269" h="1294" extrusionOk="0">
                    <a:moveTo>
                      <a:pt x="647" y="1"/>
                    </a:moveTo>
                    <a:cubicBezTo>
                      <a:pt x="286" y="1"/>
                      <a:pt x="0" y="293"/>
                      <a:pt x="0" y="647"/>
                    </a:cubicBezTo>
                    <a:cubicBezTo>
                      <a:pt x="0" y="1007"/>
                      <a:pt x="286" y="1294"/>
                      <a:pt x="647" y="1294"/>
                    </a:cubicBezTo>
                    <a:lnTo>
                      <a:pt x="17623" y="1294"/>
                    </a:lnTo>
                    <a:cubicBezTo>
                      <a:pt x="17978" y="1294"/>
                      <a:pt x="18269" y="1007"/>
                      <a:pt x="18269" y="647"/>
                    </a:cubicBezTo>
                    <a:cubicBezTo>
                      <a:pt x="18269" y="293"/>
                      <a:pt x="17978" y="1"/>
                      <a:pt x="17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title"/>
          </p:nvPr>
        </p:nvSpPr>
        <p:spPr>
          <a:xfrm>
            <a:off x="1342450" y="1242525"/>
            <a:ext cx="292080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3" name="Google Shape;93;p10"/>
          <p:cNvGrpSpPr/>
          <p:nvPr/>
        </p:nvGrpSpPr>
        <p:grpSpPr>
          <a:xfrm>
            <a:off x="8424000" y="209250"/>
            <a:ext cx="433550" cy="78899"/>
            <a:chOff x="8424000" y="285450"/>
            <a:chExt cx="433550" cy="78899"/>
          </a:xfrm>
        </p:grpSpPr>
        <p:cxnSp>
          <p:nvCxnSpPr>
            <p:cNvPr id="94" name="Google Shape;94;p10"/>
            <p:cNvCxnSpPr/>
            <p:nvPr/>
          </p:nvCxnSpPr>
          <p:spPr>
            <a:xfrm>
              <a:off x="8424000" y="324895"/>
              <a:ext cx="789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" name="Google Shape;95;p10"/>
            <p:cNvSpPr/>
            <p:nvPr/>
          </p:nvSpPr>
          <p:spPr>
            <a:xfrm>
              <a:off x="8605260" y="285810"/>
              <a:ext cx="78300" cy="78300"/>
            </a:xfrm>
            <a:prstGeom prst="roundRect">
              <a:avLst>
                <a:gd name="adj" fmla="val 16667"/>
              </a:avLst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p10"/>
            <p:cNvGrpSpPr/>
            <p:nvPr/>
          </p:nvGrpSpPr>
          <p:grpSpPr>
            <a:xfrm>
              <a:off x="8785929" y="285450"/>
              <a:ext cx="71621" cy="78899"/>
              <a:chOff x="3621700" y="273825"/>
              <a:chExt cx="100875" cy="111125"/>
            </a:xfrm>
          </p:grpSpPr>
          <p:cxnSp>
            <p:nvCxnSpPr>
              <p:cNvPr id="97" name="Google Shape;97;p10"/>
              <p:cNvCxnSpPr/>
              <p:nvPr/>
            </p:nvCxnSpPr>
            <p:spPr>
              <a:xfrm>
                <a:off x="3627175" y="274850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" name="Google Shape;98;p10"/>
              <p:cNvCxnSpPr/>
              <p:nvPr/>
            </p:nvCxnSpPr>
            <p:spPr>
              <a:xfrm flipH="1">
                <a:off x="3621700" y="273825"/>
                <a:ext cx="95400" cy="110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36983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16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 b="1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71" r:id="rId3"/>
    <p:sldLayoutId id="2147483672" r:id="rId4"/>
    <p:sldLayoutId id="2147483673" r:id="rId5"/>
    <p:sldLayoutId id="214748367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EC90DA-E16F-A03E-55A6-6E20B8171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854" y="1125838"/>
            <a:ext cx="851217" cy="8512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CD8576-62EC-2A4D-3C8D-348F02281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695" y="1623307"/>
            <a:ext cx="2105870" cy="18755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983D3B-695B-3C43-19E6-3C0E1E6D1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3774" y="3114679"/>
            <a:ext cx="1069393" cy="511631"/>
          </a:xfrm>
          <a:prstGeom prst="rect">
            <a:avLst/>
          </a:prstGeom>
        </p:spPr>
      </p:pic>
      <p:grpSp>
        <p:nvGrpSpPr>
          <p:cNvPr id="66" name="Google Shape;3801;p91">
            <a:extLst>
              <a:ext uri="{FF2B5EF4-FFF2-40B4-BE49-F238E27FC236}">
                <a16:creationId xmlns:a16="http://schemas.microsoft.com/office/drawing/2014/main" id="{C462A791-6326-459B-E800-F161BEB8AB57}"/>
              </a:ext>
            </a:extLst>
          </p:cNvPr>
          <p:cNvGrpSpPr/>
          <p:nvPr/>
        </p:nvGrpSpPr>
        <p:grpSpPr>
          <a:xfrm>
            <a:off x="5092992" y="2689030"/>
            <a:ext cx="762335" cy="664683"/>
            <a:chOff x="8245271" y="1357987"/>
            <a:chExt cx="409037" cy="356642"/>
          </a:xfrm>
        </p:grpSpPr>
        <p:sp>
          <p:nvSpPr>
            <p:cNvPr id="68" name="Google Shape;3803;p91">
              <a:extLst>
                <a:ext uri="{FF2B5EF4-FFF2-40B4-BE49-F238E27FC236}">
                  <a16:creationId xmlns:a16="http://schemas.microsoft.com/office/drawing/2014/main" id="{83155FCE-F0C4-7799-0238-773C1A7079EF}"/>
                </a:ext>
              </a:extLst>
            </p:cNvPr>
            <p:cNvSpPr/>
            <p:nvPr/>
          </p:nvSpPr>
          <p:spPr>
            <a:xfrm>
              <a:off x="8245271" y="1444163"/>
              <a:ext cx="204193" cy="270465"/>
            </a:xfrm>
            <a:custGeom>
              <a:avLst/>
              <a:gdLst/>
              <a:ahLst/>
              <a:cxnLst/>
              <a:rect l="l" t="t" r="r" b="b"/>
              <a:pathLst>
                <a:path w="7139" h="9456" extrusionOk="0">
                  <a:moveTo>
                    <a:pt x="7139" y="1"/>
                  </a:moveTo>
                  <a:lnTo>
                    <a:pt x="1" y="464"/>
                  </a:lnTo>
                  <a:lnTo>
                    <a:pt x="1" y="9456"/>
                  </a:lnTo>
                  <a:lnTo>
                    <a:pt x="7139" y="9456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802;p91">
              <a:extLst>
                <a:ext uri="{FF2B5EF4-FFF2-40B4-BE49-F238E27FC236}">
                  <a16:creationId xmlns:a16="http://schemas.microsoft.com/office/drawing/2014/main" id="{4107954A-B9D1-D7B1-9925-A450CD967645}"/>
                </a:ext>
              </a:extLst>
            </p:cNvPr>
            <p:cNvSpPr/>
            <p:nvPr/>
          </p:nvSpPr>
          <p:spPr>
            <a:xfrm>
              <a:off x="8432868" y="1444163"/>
              <a:ext cx="221441" cy="270465"/>
            </a:xfrm>
            <a:custGeom>
              <a:avLst/>
              <a:gdLst/>
              <a:ahLst/>
              <a:cxnLst/>
              <a:rect l="l" t="t" r="r" b="b"/>
              <a:pathLst>
                <a:path w="7742" h="9456" extrusionOk="0">
                  <a:moveTo>
                    <a:pt x="1" y="1"/>
                  </a:moveTo>
                  <a:lnTo>
                    <a:pt x="580" y="9456"/>
                  </a:lnTo>
                  <a:lnTo>
                    <a:pt x="7741" y="9456"/>
                  </a:lnTo>
                  <a:lnTo>
                    <a:pt x="7741" y="4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804;p91">
              <a:extLst>
                <a:ext uri="{FF2B5EF4-FFF2-40B4-BE49-F238E27FC236}">
                  <a16:creationId xmlns:a16="http://schemas.microsoft.com/office/drawing/2014/main" id="{98DDA4F8-1BF0-22DE-9500-06E23FEEA1DD}"/>
                </a:ext>
              </a:extLst>
            </p:cNvPr>
            <p:cNvSpPr/>
            <p:nvPr/>
          </p:nvSpPr>
          <p:spPr>
            <a:xfrm>
              <a:off x="8432868" y="1357987"/>
              <a:ext cx="221441" cy="99479"/>
            </a:xfrm>
            <a:custGeom>
              <a:avLst/>
              <a:gdLst/>
              <a:ahLst/>
              <a:cxnLst/>
              <a:rect l="l" t="t" r="r" b="b"/>
              <a:pathLst>
                <a:path w="7742" h="3478" extrusionOk="0">
                  <a:moveTo>
                    <a:pt x="580" y="1"/>
                  </a:moveTo>
                  <a:lnTo>
                    <a:pt x="1" y="1739"/>
                  </a:lnTo>
                  <a:lnTo>
                    <a:pt x="580" y="3477"/>
                  </a:lnTo>
                  <a:lnTo>
                    <a:pt x="7741" y="3477"/>
                  </a:lnTo>
                  <a:lnTo>
                    <a:pt x="7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805;p91">
              <a:extLst>
                <a:ext uri="{FF2B5EF4-FFF2-40B4-BE49-F238E27FC236}">
                  <a16:creationId xmlns:a16="http://schemas.microsoft.com/office/drawing/2014/main" id="{09997F12-0496-ED93-037A-6384205CECAC}"/>
                </a:ext>
              </a:extLst>
            </p:cNvPr>
            <p:cNvSpPr/>
            <p:nvPr/>
          </p:nvSpPr>
          <p:spPr>
            <a:xfrm>
              <a:off x="8245271" y="1357987"/>
              <a:ext cx="204193" cy="99479"/>
            </a:xfrm>
            <a:custGeom>
              <a:avLst/>
              <a:gdLst/>
              <a:ahLst/>
              <a:cxnLst/>
              <a:rect l="l" t="t" r="r" b="b"/>
              <a:pathLst>
                <a:path w="7139" h="3478" extrusionOk="0">
                  <a:moveTo>
                    <a:pt x="1" y="1"/>
                  </a:moveTo>
                  <a:lnTo>
                    <a:pt x="1" y="3477"/>
                  </a:lnTo>
                  <a:lnTo>
                    <a:pt x="7139" y="3477"/>
                  </a:lnTo>
                  <a:lnTo>
                    <a:pt x="7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806;p91">
              <a:extLst>
                <a:ext uri="{FF2B5EF4-FFF2-40B4-BE49-F238E27FC236}">
                  <a16:creationId xmlns:a16="http://schemas.microsoft.com/office/drawing/2014/main" id="{A850BB69-AA5C-0A9B-CE3C-B8C412CA0C2E}"/>
                </a:ext>
              </a:extLst>
            </p:cNvPr>
            <p:cNvSpPr/>
            <p:nvPr/>
          </p:nvSpPr>
          <p:spPr>
            <a:xfrm>
              <a:off x="8283740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807;p91">
              <a:extLst>
                <a:ext uri="{FF2B5EF4-FFF2-40B4-BE49-F238E27FC236}">
                  <a16:creationId xmlns:a16="http://schemas.microsoft.com/office/drawing/2014/main" id="{F74529BB-A704-35EB-5EC9-565CD97EE130}"/>
                </a:ext>
              </a:extLst>
            </p:cNvPr>
            <p:cNvSpPr/>
            <p:nvPr/>
          </p:nvSpPr>
          <p:spPr>
            <a:xfrm>
              <a:off x="8333450" y="1397114"/>
              <a:ext cx="27859" cy="21881"/>
            </a:xfrm>
            <a:custGeom>
              <a:avLst/>
              <a:gdLst/>
              <a:ahLst/>
              <a:cxnLst/>
              <a:rect l="l" t="t" r="r" b="b"/>
              <a:pathLst>
                <a:path w="974" h="765" extrusionOk="0">
                  <a:moveTo>
                    <a:pt x="0" y="0"/>
                  </a:moveTo>
                  <a:lnTo>
                    <a:pt x="0" y="765"/>
                  </a:lnTo>
                  <a:lnTo>
                    <a:pt x="974" y="765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808;p91">
              <a:extLst>
                <a:ext uri="{FF2B5EF4-FFF2-40B4-BE49-F238E27FC236}">
                  <a16:creationId xmlns:a16="http://schemas.microsoft.com/office/drawing/2014/main" id="{65E469BC-95C7-E4C3-0BE3-7E9369D3401A}"/>
                </a:ext>
              </a:extLst>
            </p:cNvPr>
            <p:cNvSpPr/>
            <p:nvPr/>
          </p:nvSpPr>
          <p:spPr>
            <a:xfrm>
              <a:off x="8385819" y="1397114"/>
              <a:ext cx="25199" cy="21881"/>
            </a:xfrm>
            <a:custGeom>
              <a:avLst/>
              <a:gdLst/>
              <a:ahLst/>
              <a:cxnLst/>
              <a:rect l="l" t="t" r="r" b="b"/>
              <a:pathLst>
                <a:path w="881" h="765" extrusionOk="0">
                  <a:moveTo>
                    <a:pt x="0" y="0"/>
                  </a:moveTo>
                  <a:lnTo>
                    <a:pt x="0" y="765"/>
                  </a:lnTo>
                  <a:lnTo>
                    <a:pt x="881" y="765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809;p91">
              <a:extLst>
                <a:ext uri="{FF2B5EF4-FFF2-40B4-BE49-F238E27FC236}">
                  <a16:creationId xmlns:a16="http://schemas.microsoft.com/office/drawing/2014/main" id="{B00F0768-DA90-D6E5-64EE-24BCD84D6D90}"/>
                </a:ext>
              </a:extLst>
            </p:cNvPr>
            <p:cNvSpPr/>
            <p:nvPr/>
          </p:nvSpPr>
          <p:spPr>
            <a:xfrm>
              <a:off x="8333450" y="1510462"/>
              <a:ext cx="77570" cy="151822"/>
            </a:xfrm>
            <a:custGeom>
              <a:avLst/>
              <a:gdLst/>
              <a:ahLst/>
              <a:cxnLst/>
              <a:rect l="l" t="t" r="r" b="b"/>
              <a:pathLst>
                <a:path w="2712" h="5308" extrusionOk="0">
                  <a:moveTo>
                    <a:pt x="2040" y="0"/>
                  </a:moveTo>
                  <a:lnTo>
                    <a:pt x="0" y="2688"/>
                  </a:lnTo>
                  <a:lnTo>
                    <a:pt x="2040" y="5307"/>
                  </a:lnTo>
                  <a:lnTo>
                    <a:pt x="2712" y="4728"/>
                  </a:lnTo>
                  <a:lnTo>
                    <a:pt x="1066" y="2688"/>
                  </a:lnTo>
                  <a:lnTo>
                    <a:pt x="2712" y="579"/>
                  </a:lnTo>
                  <a:lnTo>
                    <a:pt x="2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810;p91">
              <a:extLst>
                <a:ext uri="{FF2B5EF4-FFF2-40B4-BE49-F238E27FC236}">
                  <a16:creationId xmlns:a16="http://schemas.microsoft.com/office/drawing/2014/main" id="{97D54A5F-345B-61AB-9180-A758E40CFE38}"/>
                </a:ext>
              </a:extLst>
            </p:cNvPr>
            <p:cNvSpPr/>
            <p:nvPr/>
          </p:nvSpPr>
          <p:spPr>
            <a:xfrm>
              <a:off x="8488555" y="1510462"/>
              <a:ext cx="76912" cy="151822"/>
            </a:xfrm>
            <a:custGeom>
              <a:avLst/>
              <a:gdLst/>
              <a:ahLst/>
              <a:cxnLst/>
              <a:rect l="l" t="t" r="r" b="b"/>
              <a:pathLst>
                <a:path w="2689" h="5308" extrusionOk="0">
                  <a:moveTo>
                    <a:pt x="672" y="0"/>
                  </a:moveTo>
                  <a:lnTo>
                    <a:pt x="0" y="579"/>
                  </a:lnTo>
                  <a:lnTo>
                    <a:pt x="1623" y="2688"/>
                  </a:lnTo>
                  <a:lnTo>
                    <a:pt x="0" y="4728"/>
                  </a:lnTo>
                  <a:lnTo>
                    <a:pt x="672" y="5307"/>
                  </a:lnTo>
                  <a:lnTo>
                    <a:pt x="2689" y="2688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811;p91">
              <a:extLst>
                <a:ext uri="{FF2B5EF4-FFF2-40B4-BE49-F238E27FC236}">
                  <a16:creationId xmlns:a16="http://schemas.microsoft.com/office/drawing/2014/main" id="{133B6A26-F8A4-B579-D604-77CD252940F8}"/>
                </a:ext>
              </a:extLst>
            </p:cNvPr>
            <p:cNvSpPr/>
            <p:nvPr/>
          </p:nvSpPr>
          <p:spPr>
            <a:xfrm>
              <a:off x="8438846" y="1510462"/>
              <a:ext cx="21881" cy="151822"/>
            </a:xfrm>
            <a:custGeom>
              <a:avLst/>
              <a:gdLst/>
              <a:ahLst/>
              <a:cxnLst/>
              <a:rect l="l" t="t" r="r" b="b"/>
              <a:pathLst>
                <a:path w="765" h="5308" extrusionOk="0">
                  <a:moveTo>
                    <a:pt x="0" y="0"/>
                  </a:moveTo>
                  <a:lnTo>
                    <a:pt x="0" y="5307"/>
                  </a:lnTo>
                  <a:lnTo>
                    <a:pt x="765" y="5307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31"/>
          <p:cNvSpPr txBox="1">
            <a:spLocks noGrp="1"/>
          </p:cNvSpPr>
          <p:nvPr>
            <p:ph type="subTitle" idx="1"/>
          </p:nvPr>
        </p:nvSpPr>
        <p:spPr>
          <a:xfrm>
            <a:off x="926425" y="3090600"/>
            <a:ext cx="2966400" cy="4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Nirmal Rampersand</a:t>
            </a:r>
            <a:endParaRPr dirty="0"/>
          </a:p>
        </p:txBody>
      </p:sp>
      <p:sp>
        <p:nvSpPr>
          <p:cNvPr id="399" name="Google Shape;399;p31"/>
          <p:cNvSpPr txBox="1">
            <a:spLocks noGrp="1"/>
          </p:cNvSpPr>
          <p:nvPr>
            <p:ph type="ctrTitle"/>
          </p:nvPr>
        </p:nvSpPr>
        <p:spPr>
          <a:xfrm>
            <a:off x="926425" y="1317325"/>
            <a:ext cx="4087800" cy="16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"/>
                <a:ea typeface="Silom" pitchFamily="2" charset="-34"/>
                <a:cs typeface="Silom" pitchFamily="2" charset="-34"/>
              </a:rPr>
              <a:t>Text Analysis with Spacy</a:t>
            </a:r>
            <a:endParaRPr sz="4000" dirty="0">
              <a:latin typeface=""/>
              <a:ea typeface="Silom" pitchFamily="2" charset="-34"/>
              <a:cs typeface="Silom" pitchFamily="2" charset="-34"/>
            </a:endParaRPr>
          </a:p>
        </p:txBody>
      </p:sp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54" name="Google Shape;454;p31">
            <a:hlinkClick r:id="" action="ppaction://hlinkshowjump?jump=nextslide"/>
          </p:cNvPr>
          <p:cNvCxnSpPr/>
          <p:nvPr/>
        </p:nvCxnSpPr>
        <p:spPr>
          <a:xfrm>
            <a:off x="1046100" y="4007188"/>
            <a:ext cx="740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6542117" y="4755900"/>
            <a:ext cx="2315434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Baloo Bhaijaan" panose="03080902040302020200" pitchFamily="66" charset="-78"/>
                <a:ea typeface="Silom" pitchFamily="2" charset="-34"/>
                <a:cs typeface="Baloo Bhaijaan" panose="03080902040302020200" pitchFamily="66" charset="-78"/>
                <a:sym typeface="Oswald"/>
              </a:rPr>
              <a:t>By Nirmal Rampersand</a:t>
            </a:r>
            <a:endParaRPr sz="1200" b="1" dirty="0">
              <a:solidFill>
                <a:schemeClr val="dk2"/>
              </a:solidFill>
              <a:latin typeface="Baloo Bhaijaan" panose="03080902040302020200" pitchFamily="66" charset="-78"/>
              <a:ea typeface="Silom" pitchFamily="2" charset="-34"/>
              <a:cs typeface="Baloo Bhaijaan" panose="03080902040302020200" pitchFamily="66" charset="-78"/>
              <a:sym typeface="Oswald"/>
            </a:endParaRPr>
          </a:p>
        </p:txBody>
      </p:sp>
      <p:sp>
        <p:nvSpPr>
          <p:cNvPr id="456" name="Google Shape;456;p31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98;p31">
            <a:extLst>
              <a:ext uri="{FF2B5EF4-FFF2-40B4-BE49-F238E27FC236}">
                <a16:creationId xmlns:a16="http://schemas.microsoft.com/office/drawing/2014/main" id="{317C1E19-1B60-B0B4-A1C7-710842F7E6ED}"/>
              </a:ext>
            </a:extLst>
          </p:cNvPr>
          <p:cNvSpPr txBox="1">
            <a:spLocks/>
          </p:cNvSpPr>
          <p:nvPr/>
        </p:nvSpPr>
        <p:spPr>
          <a:xfrm>
            <a:off x="652105" y="109797"/>
            <a:ext cx="206615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sz="1000" b="1">
                <a:latin typeface="Arial Rounded MT Bold" panose="020F0704030504030204" pitchFamily="34" charset="77"/>
                <a:ea typeface="Silom" pitchFamily="2" charset="-34"/>
                <a:cs typeface="Silom" pitchFamily="2" charset="-34"/>
                <a:sym typeface="Oswald"/>
              </a:rPr>
              <a:t>NLP Workshop</a:t>
            </a:r>
            <a:endParaRPr lang="en-GB" sz="1000" b="1" dirty="0">
              <a:latin typeface="Arial Rounded MT Bold" panose="020F0704030504030204" pitchFamily="34" charset="77"/>
              <a:ea typeface="Silom" pitchFamily="2" charset="-34"/>
              <a:cs typeface="Silom" pitchFamily="2" charset="-34"/>
              <a:sym typeface="Oswald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A383656-3026-CD21-A25B-6976CA722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095" y="1032757"/>
            <a:ext cx="1625600" cy="1181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6542117" y="4755900"/>
            <a:ext cx="2315434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Baloo Bhaijaan" panose="03080902040302020200" pitchFamily="66" charset="-78"/>
                <a:ea typeface="Silom" pitchFamily="2" charset="-34"/>
                <a:cs typeface="Baloo Bhaijaan" panose="03080902040302020200" pitchFamily="66" charset="-78"/>
                <a:sym typeface="Oswald"/>
              </a:rPr>
              <a:t>By Nirmal Rampersand</a:t>
            </a:r>
            <a:endParaRPr sz="1200" b="1" dirty="0">
              <a:solidFill>
                <a:schemeClr val="dk2"/>
              </a:solidFill>
              <a:latin typeface="Baloo Bhaijaan" panose="03080902040302020200" pitchFamily="66" charset="-78"/>
              <a:ea typeface="Silom" pitchFamily="2" charset="-34"/>
              <a:cs typeface="Baloo Bhaijaan" panose="03080902040302020200" pitchFamily="66" charset="-78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70;p62">
            <a:extLst>
              <a:ext uri="{FF2B5EF4-FFF2-40B4-BE49-F238E27FC236}">
                <a16:creationId xmlns:a16="http://schemas.microsoft.com/office/drawing/2014/main" id="{D16E43C3-9D0C-790E-68B8-E7DF38B8D266}"/>
              </a:ext>
            </a:extLst>
          </p:cNvPr>
          <p:cNvSpPr txBox="1">
            <a:spLocks/>
          </p:cNvSpPr>
          <p:nvPr/>
        </p:nvSpPr>
        <p:spPr>
          <a:xfrm>
            <a:off x="923537" y="1673200"/>
            <a:ext cx="5399930" cy="2042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 step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 most NLP pipelines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Splits text into discrete elements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(words and punctuation)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GB" dirty="0">
                <a:solidFill>
                  <a:srgbClr val="8CDD9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can be a word, punctuation, verb, noun, etc</a:t>
            </a:r>
          </a:p>
          <a:p>
            <a:pPr marL="325438" indent="-32543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Google Shape;956;p50">
            <a:extLst>
              <a:ext uri="{FF2B5EF4-FFF2-40B4-BE49-F238E27FC236}">
                <a16:creationId xmlns:a16="http://schemas.microsoft.com/office/drawing/2014/main" id="{BB88DA61-3FB1-71D7-1479-F48FDE296F42}"/>
              </a:ext>
            </a:extLst>
          </p:cNvPr>
          <p:cNvSpPr txBox="1">
            <a:spLocks/>
          </p:cNvSpPr>
          <p:nvPr/>
        </p:nvSpPr>
        <p:spPr>
          <a:xfrm>
            <a:off x="906530" y="8546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Tokenisation</a:t>
            </a:r>
          </a:p>
        </p:txBody>
      </p:sp>
      <p:sp>
        <p:nvSpPr>
          <p:cNvPr id="4" name="Google Shape;398;p31">
            <a:extLst>
              <a:ext uri="{FF2B5EF4-FFF2-40B4-BE49-F238E27FC236}">
                <a16:creationId xmlns:a16="http://schemas.microsoft.com/office/drawing/2014/main" id="{14C29283-93AE-34C0-A0A0-777E3F50702C}"/>
              </a:ext>
            </a:extLst>
          </p:cNvPr>
          <p:cNvSpPr txBox="1">
            <a:spLocks/>
          </p:cNvSpPr>
          <p:nvPr/>
        </p:nvSpPr>
        <p:spPr>
          <a:xfrm>
            <a:off x="652105" y="109797"/>
            <a:ext cx="206615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sz="1000" b="1">
                <a:latin typeface="Arial Rounded MT Bold" panose="020F0704030504030204" pitchFamily="34" charset="77"/>
                <a:ea typeface="Silom" pitchFamily="2" charset="-34"/>
                <a:cs typeface="Silom" pitchFamily="2" charset="-34"/>
                <a:sym typeface="Oswald"/>
              </a:rPr>
              <a:t>NLP Workshop</a:t>
            </a:r>
            <a:endParaRPr lang="en-GB" sz="1000" b="1" dirty="0">
              <a:latin typeface="Arial Rounded MT Bold" panose="020F0704030504030204" pitchFamily="34" charset="77"/>
              <a:ea typeface="Silom" pitchFamily="2" charset="-34"/>
              <a:cs typeface="Silom" pitchFamily="2" charset="-34"/>
              <a:sym typeface="Oswa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6C5D8-B1BC-25F1-8CF2-D9E64064D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801" y="1525886"/>
            <a:ext cx="1893847" cy="2323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567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6542117" y="4755900"/>
            <a:ext cx="2315434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Baloo Bhaijaan" panose="03080902040302020200" pitchFamily="66" charset="-78"/>
                <a:ea typeface="Silom" pitchFamily="2" charset="-34"/>
                <a:cs typeface="Baloo Bhaijaan" panose="03080902040302020200" pitchFamily="66" charset="-78"/>
                <a:sym typeface="Oswald"/>
              </a:rPr>
              <a:t>By Nirmal Rampersand</a:t>
            </a:r>
            <a:endParaRPr sz="1200" b="1" dirty="0">
              <a:solidFill>
                <a:schemeClr val="dk2"/>
              </a:solidFill>
              <a:latin typeface="Baloo Bhaijaan" panose="03080902040302020200" pitchFamily="66" charset="-78"/>
              <a:ea typeface="Silom" pitchFamily="2" charset="-34"/>
              <a:cs typeface="Baloo Bhaijaan" panose="03080902040302020200" pitchFamily="66" charset="-78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70;p62">
            <a:extLst>
              <a:ext uri="{FF2B5EF4-FFF2-40B4-BE49-F238E27FC236}">
                <a16:creationId xmlns:a16="http://schemas.microsoft.com/office/drawing/2014/main" id="{D16E43C3-9D0C-790E-68B8-E7DF38B8D266}"/>
              </a:ext>
            </a:extLst>
          </p:cNvPr>
          <p:cNvSpPr txBox="1">
            <a:spLocks/>
          </p:cNvSpPr>
          <p:nvPr/>
        </p:nvSpPr>
        <p:spPr>
          <a:xfrm>
            <a:off x="805344" y="1427329"/>
            <a:ext cx="4286773" cy="2042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process of categorising words depending on 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definition of word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Context</a:t>
            </a: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POS tags are encoded into shorter form by spacy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used to understand the context and meaning of the word in a sentence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5438" indent="-32543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Google Shape;956;p50">
            <a:extLst>
              <a:ext uri="{FF2B5EF4-FFF2-40B4-BE49-F238E27FC236}">
                <a16:creationId xmlns:a16="http://schemas.microsoft.com/office/drawing/2014/main" id="{BB88DA61-3FB1-71D7-1479-F48FDE296F42}"/>
              </a:ext>
            </a:extLst>
          </p:cNvPr>
          <p:cNvSpPr txBox="1">
            <a:spLocks/>
          </p:cNvSpPr>
          <p:nvPr/>
        </p:nvSpPr>
        <p:spPr>
          <a:xfrm>
            <a:off x="906530" y="8546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Part-of-speech tagging</a:t>
            </a:r>
          </a:p>
        </p:txBody>
      </p:sp>
      <p:sp>
        <p:nvSpPr>
          <p:cNvPr id="4" name="Google Shape;398;p31">
            <a:extLst>
              <a:ext uri="{FF2B5EF4-FFF2-40B4-BE49-F238E27FC236}">
                <a16:creationId xmlns:a16="http://schemas.microsoft.com/office/drawing/2014/main" id="{14C29283-93AE-34C0-A0A0-777E3F50702C}"/>
              </a:ext>
            </a:extLst>
          </p:cNvPr>
          <p:cNvSpPr txBox="1">
            <a:spLocks/>
          </p:cNvSpPr>
          <p:nvPr/>
        </p:nvSpPr>
        <p:spPr>
          <a:xfrm>
            <a:off x="652105" y="109797"/>
            <a:ext cx="206615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sz="1000" b="1">
                <a:latin typeface="Arial Rounded MT Bold" panose="020F0704030504030204" pitchFamily="34" charset="77"/>
                <a:ea typeface="Silom" pitchFamily="2" charset="-34"/>
                <a:cs typeface="Silom" pitchFamily="2" charset="-34"/>
                <a:sym typeface="Oswald"/>
              </a:rPr>
              <a:t>NLP Workshop</a:t>
            </a:r>
            <a:endParaRPr lang="en-GB" sz="1000" b="1" dirty="0">
              <a:latin typeface="Arial Rounded MT Bold" panose="020F0704030504030204" pitchFamily="34" charset="77"/>
              <a:ea typeface="Silom" pitchFamily="2" charset="-34"/>
              <a:cs typeface="Silom" pitchFamily="2" charset="-34"/>
              <a:sym typeface="Oswa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23117D-4D3B-A25C-B3B3-4BE5BD935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007" y="1550463"/>
            <a:ext cx="3059402" cy="6302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5E34A5-2A59-D66D-10C3-2D8FCE96E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195" y="2638998"/>
            <a:ext cx="3067213" cy="12115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366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6542117" y="4755900"/>
            <a:ext cx="2315434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Baloo Bhaijaan" panose="03080902040302020200" pitchFamily="66" charset="-78"/>
                <a:ea typeface="Silom" pitchFamily="2" charset="-34"/>
                <a:cs typeface="Baloo Bhaijaan" panose="03080902040302020200" pitchFamily="66" charset="-78"/>
                <a:sym typeface="Oswald"/>
              </a:rPr>
              <a:t>By Nirmal Rampersand</a:t>
            </a:r>
            <a:endParaRPr sz="1200" b="1" dirty="0">
              <a:solidFill>
                <a:schemeClr val="dk2"/>
              </a:solidFill>
              <a:latin typeface="Baloo Bhaijaan" panose="03080902040302020200" pitchFamily="66" charset="-78"/>
              <a:ea typeface="Silom" pitchFamily="2" charset="-34"/>
              <a:cs typeface="Baloo Bhaijaan" panose="03080902040302020200" pitchFamily="66" charset="-78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70;p62">
            <a:extLst>
              <a:ext uri="{FF2B5EF4-FFF2-40B4-BE49-F238E27FC236}">
                <a16:creationId xmlns:a16="http://schemas.microsoft.com/office/drawing/2014/main" id="{D16E43C3-9D0C-790E-68B8-E7DF38B8D266}"/>
              </a:ext>
            </a:extLst>
          </p:cNvPr>
          <p:cNvSpPr txBox="1">
            <a:spLocks/>
          </p:cNvSpPr>
          <p:nvPr/>
        </p:nvSpPr>
        <p:spPr>
          <a:xfrm>
            <a:off x="906531" y="1486052"/>
            <a:ext cx="4823150" cy="2042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named-entity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is a “real-life object” such as a </a:t>
            </a:r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, a </a:t>
            </a:r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organisation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, a </a:t>
            </a:r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location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, a </a:t>
            </a:r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or a </a:t>
            </a:r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NER is the process of </a:t>
            </a:r>
            <a:r>
              <a:rPr lang="en-GB" dirty="0">
                <a:solidFill>
                  <a:srgbClr val="8CDD9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predicting and identifying named entities</a:t>
            </a:r>
          </a:p>
          <a:p>
            <a:pPr marL="325438" indent="-32543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Google Shape;956;p50">
            <a:extLst>
              <a:ext uri="{FF2B5EF4-FFF2-40B4-BE49-F238E27FC236}">
                <a16:creationId xmlns:a16="http://schemas.microsoft.com/office/drawing/2014/main" id="{BB88DA61-3FB1-71D7-1479-F48FDE296F42}"/>
              </a:ext>
            </a:extLst>
          </p:cNvPr>
          <p:cNvSpPr txBox="1">
            <a:spLocks/>
          </p:cNvSpPr>
          <p:nvPr/>
        </p:nvSpPr>
        <p:spPr>
          <a:xfrm>
            <a:off x="906530" y="8546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Named Entity Recognition (NER)</a:t>
            </a:r>
          </a:p>
        </p:txBody>
      </p:sp>
      <p:sp>
        <p:nvSpPr>
          <p:cNvPr id="4" name="Google Shape;398;p31">
            <a:extLst>
              <a:ext uri="{FF2B5EF4-FFF2-40B4-BE49-F238E27FC236}">
                <a16:creationId xmlns:a16="http://schemas.microsoft.com/office/drawing/2014/main" id="{14C29283-93AE-34C0-A0A0-777E3F50702C}"/>
              </a:ext>
            </a:extLst>
          </p:cNvPr>
          <p:cNvSpPr txBox="1">
            <a:spLocks/>
          </p:cNvSpPr>
          <p:nvPr/>
        </p:nvSpPr>
        <p:spPr>
          <a:xfrm>
            <a:off x="652105" y="109797"/>
            <a:ext cx="206615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sz="1000" b="1">
                <a:latin typeface="Arial Rounded MT Bold" panose="020F0704030504030204" pitchFamily="34" charset="77"/>
                <a:ea typeface="Silom" pitchFamily="2" charset="-34"/>
                <a:cs typeface="Silom" pitchFamily="2" charset="-34"/>
                <a:sym typeface="Oswald"/>
              </a:rPr>
              <a:t>NLP Workshop</a:t>
            </a:r>
            <a:endParaRPr lang="en-GB" sz="1000" b="1" dirty="0">
              <a:latin typeface="Arial Rounded MT Bold" panose="020F0704030504030204" pitchFamily="34" charset="77"/>
              <a:ea typeface="Silom" pitchFamily="2" charset="-34"/>
              <a:cs typeface="Silom" pitchFamily="2" charset="-34"/>
              <a:sym typeface="Oswa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983D6D-25F5-D913-61F3-F8055BF38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759" y="1555753"/>
            <a:ext cx="2587710" cy="675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A4927B-FD89-6ECE-5E4F-60A17963C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240" y="3529024"/>
            <a:ext cx="5688031" cy="7394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7766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6542117" y="4755900"/>
            <a:ext cx="2315434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Baloo Bhaijaan" panose="03080902040302020200" pitchFamily="66" charset="-78"/>
                <a:ea typeface="Silom" pitchFamily="2" charset="-34"/>
                <a:cs typeface="Baloo Bhaijaan" panose="03080902040302020200" pitchFamily="66" charset="-78"/>
                <a:sym typeface="Oswald"/>
              </a:rPr>
              <a:t>By Nirmal Rampersand</a:t>
            </a:r>
            <a:endParaRPr sz="1200" b="1" dirty="0">
              <a:solidFill>
                <a:schemeClr val="dk2"/>
              </a:solidFill>
              <a:latin typeface="Baloo Bhaijaan" panose="03080902040302020200" pitchFamily="66" charset="-78"/>
              <a:ea typeface="Silom" pitchFamily="2" charset="-34"/>
              <a:cs typeface="Baloo Bhaijaan" panose="03080902040302020200" pitchFamily="66" charset="-78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70;p62">
            <a:extLst>
              <a:ext uri="{FF2B5EF4-FFF2-40B4-BE49-F238E27FC236}">
                <a16:creationId xmlns:a16="http://schemas.microsoft.com/office/drawing/2014/main" id="{D16E43C3-9D0C-790E-68B8-E7DF38B8D266}"/>
              </a:ext>
            </a:extLst>
          </p:cNvPr>
          <p:cNvSpPr txBox="1">
            <a:spLocks/>
          </p:cNvSpPr>
          <p:nvPr/>
        </p:nvSpPr>
        <p:spPr>
          <a:xfrm>
            <a:off x="906530" y="1673196"/>
            <a:ext cx="7430065" cy="2042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8CDD9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 of removing stop words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 that stop words do not hinder other processes such as frequency analysis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Stop words are the </a:t>
            </a:r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 common words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 a language that are 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significant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 a sentence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Examples: a, the, are, but</a:t>
            </a:r>
          </a:p>
          <a:p>
            <a:pPr marL="325438" indent="-32543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Google Shape;956;p50">
            <a:extLst>
              <a:ext uri="{FF2B5EF4-FFF2-40B4-BE49-F238E27FC236}">
                <a16:creationId xmlns:a16="http://schemas.microsoft.com/office/drawing/2014/main" id="{BB88DA61-3FB1-71D7-1479-F48FDE296F42}"/>
              </a:ext>
            </a:extLst>
          </p:cNvPr>
          <p:cNvSpPr txBox="1">
            <a:spLocks/>
          </p:cNvSpPr>
          <p:nvPr/>
        </p:nvSpPr>
        <p:spPr>
          <a:xfrm>
            <a:off x="906530" y="8546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Stop word removal</a:t>
            </a:r>
          </a:p>
        </p:txBody>
      </p:sp>
      <p:sp>
        <p:nvSpPr>
          <p:cNvPr id="4" name="Google Shape;398;p31">
            <a:extLst>
              <a:ext uri="{FF2B5EF4-FFF2-40B4-BE49-F238E27FC236}">
                <a16:creationId xmlns:a16="http://schemas.microsoft.com/office/drawing/2014/main" id="{14C29283-93AE-34C0-A0A0-777E3F50702C}"/>
              </a:ext>
            </a:extLst>
          </p:cNvPr>
          <p:cNvSpPr txBox="1">
            <a:spLocks/>
          </p:cNvSpPr>
          <p:nvPr/>
        </p:nvSpPr>
        <p:spPr>
          <a:xfrm>
            <a:off x="652105" y="109797"/>
            <a:ext cx="206615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sz="1000" b="1">
                <a:latin typeface="Arial Rounded MT Bold" panose="020F0704030504030204" pitchFamily="34" charset="77"/>
                <a:ea typeface="Silom" pitchFamily="2" charset="-34"/>
                <a:cs typeface="Silom" pitchFamily="2" charset="-34"/>
                <a:sym typeface="Oswald"/>
              </a:rPr>
              <a:t>NLP Workshop</a:t>
            </a:r>
            <a:endParaRPr lang="en-GB" sz="1000" b="1" dirty="0">
              <a:latin typeface="Arial Rounded MT Bold" panose="020F0704030504030204" pitchFamily="34" charset="77"/>
              <a:ea typeface="Silom" pitchFamily="2" charset="-34"/>
              <a:cs typeface="Silom" pitchFamily="2" charset="-34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401042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6542117" y="4755900"/>
            <a:ext cx="2315434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Baloo Bhaijaan" panose="03080902040302020200" pitchFamily="66" charset="-78"/>
                <a:ea typeface="Silom" pitchFamily="2" charset="-34"/>
                <a:cs typeface="Baloo Bhaijaan" panose="03080902040302020200" pitchFamily="66" charset="-78"/>
                <a:sym typeface="Oswald"/>
              </a:rPr>
              <a:t>By Nirmal Rampersand</a:t>
            </a:r>
            <a:endParaRPr sz="1200" b="1" dirty="0">
              <a:solidFill>
                <a:schemeClr val="dk2"/>
              </a:solidFill>
              <a:latin typeface="Baloo Bhaijaan" panose="03080902040302020200" pitchFamily="66" charset="-78"/>
              <a:ea typeface="Silom" pitchFamily="2" charset="-34"/>
              <a:cs typeface="Baloo Bhaijaan" panose="03080902040302020200" pitchFamily="66" charset="-78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70;p62">
            <a:extLst>
              <a:ext uri="{FF2B5EF4-FFF2-40B4-BE49-F238E27FC236}">
                <a16:creationId xmlns:a16="http://schemas.microsoft.com/office/drawing/2014/main" id="{D16E43C3-9D0C-790E-68B8-E7DF38B8D266}"/>
              </a:ext>
            </a:extLst>
          </p:cNvPr>
          <p:cNvSpPr txBox="1">
            <a:spLocks/>
          </p:cNvSpPr>
          <p:nvPr/>
        </p:nvSpPr>
        <p:spPr>
          <a:xfrm>
            <a:off x="906530" y="1673196"/>
            <a:ext cx="7430065" cy="122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Stripping the tokens will </a:t>
            </a:r>
            <a:r>
              <a:rPr lang="en-GB" b="1" dirty="0">
                <a:solidFill>
                  <a:srgbClr val="8CDD9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remove empty spaces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Removing punctuation will </a:t>
            </a:r>
            <a:r>
              <a:rPr lang="en-GB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remove punctuation symbols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such as (. , -)</a:t>
            </a:r>
          </a:p>
          <a:p>
            <a:pPr marL="325438" indent="-32543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Google Shape;956;p50">
            <a:extLst>
              <a:ext uri="{FF2B5EF4-FFF2-40B4-BE49-F238E27FC236}">
                <a16:creationId xmlns:a16="http://schemas.microsoft.com/office/drawing/2014/main" id="{BB88DA61-3FB1-71D7-1479-F48FDE296F42}"/>
              </a:ext>
            </a:extLst>
          </p:cNvPr>
          <p:cNvSpPr txBox="1">
            <a:spLocks/>
          </p:cNvSpPr>
          <p:nvPr/>
        </p:nvSpPr>
        <p:spPr>
          <a:xfrm>
            <a:off x="906530" y="8546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Removing punctuation and stripping</a:t>
            </a:r>
          </a:p>
        </p:txBody>
      </p:sp>
      <p:sp>
        <p:nvSpPr>
          <p:cNvPr id="4" name="Google Shape;398;p31">
            <a:extLst>
              <a:ext uri="{FF2B5EF4-FFF2-40B4-BE49-F238E27FC236}">
                <a16:creationId xmlns:a16="http://schemas.microsoft.com/office/drawing/2014/main" id="{14C29283-93AE-34C0-A0A0-777E3F50702C}"/>
              </a:ext>
            </a:extLst>
          </p:cNvPr>
          <p:cNvSpPr txBox="1">
            <a:spLocks/>
          </p:cNvSpPr>
          <p:nvPr/>
        </p:nvSpPr>
        <p:spPr>
          <a:xfrm>
            <a:off x="652105" y="109797"/>
            <a:ext cx="206615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sz="1000" b="1">
                <a:latin typeface="Arial Rounded MT Bold" panose="020F0704030504030204" pitchFamily="34" charset="77"/>
                <a:ea typeface="Silom" pitchFamily="2" charset="-34"/>
                <a:cs typeface="Silom" pitchFamily="2" charset="-34"/>
                <a:sym typeface="Oswald"/>
              </a:rPr>
              <a:t>NLP Workshop</a:t>
            </a:r>
            <a:endParaRPr lang="en-GB" sz="1000" b="1" dirty="0">
              <a:latin typeface="Arial Rounded MT Bold" panose="020F0704030504030204" pitchFamily="34" charset="77"/>
              <a:ea typeface="Silom" pitchFamily="2" charset="-34"/>
              <a:cs typeface="Silom" pitchFamily="2" charset="-34"/>
              <a:sym typeface="Oswa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C92626-BDC5-62F4-4B56-D67C3BC95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781" y="2894202"/>
            <a:ext cx="6532053" cy="6270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64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6542117" y="4755900"/>
            <a:ext cx="2315434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Baloo Bhaijaan" panose="03080902040302020200" pitchFamily="66" charset="-78"/>
                <a:ea typeface="Silom" pitchFamily="2" charset="-34"/>
                <a:cs typeface="Baloo Bhaijaan" panose="03080902040302020200" pitchFamily="66" charset="-78"/>
                <a:sym typeface="Oswald"/>
              </a:rPr>
              <a:t>By Nirmal Rampersand</a:t>
            </a:r>
            <a:endParaRPr sz="1200" b="1" dirty="0">
              <a:solidFill>
                <a:schemeClr val="dk2"/>
              </a:solidFill>
              <a:latin typeface="Baloo Bhaijaan" panose="03080902040302020200" pitchFamily="66" charset="-78"/>
              <a:ea typeface="Silom" pitchFamily="2" charset="-34"/>
              <a:cs typeface="Baloo Bhaijaan" panose="03080902040302020200" pitchFamily="66" charset="-78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70;p62">
            <a:extLst>
              <a:ext uri="{FF2B5EF4-FFF2-40B4-BE49-F238E27FC236}">
                <a16:creationId xmlns:a16="http://schemas.microsoft.com/office/drawing/2014/main" id="{D16E43C3-9D0C-790E-68B8-E7DF38B8D266}"/>
              </a:ext>
            </a:extLst>
          </p:cNvPr>
          <p:cNvSpPr txBox="1">
            <a:spLocks/>
          </p:cNvSpPr>
          <p:nvPr/>
        </p:nvSpPr>
        <p:spPr>
          <a:xfrm>
            <a:off x="906530" y="1552014"/>
            <a:ext cx="7430065" cy="122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process of </a:t>
            </a:r>
            <a:r>
              <a:rPr lang="en-GB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reducing a word to its base word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(root)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base word(</a:t>
            </a:r>
            <a:r>
              <a:rPr lang="en-GB" dirty="0">
                <a:solidFill>
                  <a:srgbClr val="8CDD9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) is called the </a:t>
            </a:r>
            <a:r>
              <a:rPr lang="en-GB" dirty="0">
                <a:solidFill>
                  <a:srgbClr val="8CDD9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lemma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for example: For eats, ate, eating , the lemma is eat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Helps in normalising text</a:t>
            </a:r>
          </a:p>
        </p:txBody>
      </p:sp>
      <p:sp>
        <p:nvSpPr>
          <p:cNvPr id="26" name="Google Shape;956;p50">
            <a:extLst>
              <a:ext uri="{FF2B5EF4-FFF2-40B4-BE49-F238E27FC236}">
                <a16:creationId xmlns:a16="http://schemas.microsoft.com/office/drawing/2014/main" id="{BB88DA61-3FB1-71D7-1479-F48FDE296F42}"/>
              </a:ext>
            </a:extLst>
          </p:cNvPr>
          <p:cNvSpPr txBox="1">
            <a:spLocks/>
          </p:cNvSpPr>
          <p:nvPr/>
        </p:nvSpPr>
        <p:spPr>
          <a:xfrm>
            <a:off x="906530" y="8546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Lemmatisation</a:t>
            </a:r>
          </a:p>
        </p:txBody>
      </p:sp>
      <p:sp>
        <p:nvSpPr>
          <p:cNvPr id="4" name="Google Shape;398;p31">
            <a:extLst>
              <a:ext uri="{FF2B5EF4-FFF2-40B4-BE49-F238E27FC236}">
                <a16:creationId xmlns:a16="http://schemas.microsoft.com/office/drawing/2014/main" id="{14C29283-93AE-34C0-A0A0-777E3F50702C}"/>
              </a:ext>
            </a:extLst>
          </p:cNvPr>
          <p:cNvSpPr txBox="1">
            <a:spLocks/>
          </p:cNvSpPr>
          <p:nvPr/>
        </p:nvSpPr>
        <p:spPr>
          <a:xfrm>
            <a:off x="652105" y="109797"/>
            <a:ext cx="206615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sz="1000" b="1">
                <a:latin typeface="Arial Rounded MT Bold" panose="020F0704030504030204" pitchFamily="34" charset="77"/>
                <a:ea typeface="Silom" pitchFamily="2" charset="-34"/>
                <a:cs typeface="Silom" pitchFamily="2" charset="-34"/>
                <a:sym typeface="Oswald"/>
              </a:rPr>
              <a:t>NLP Workshop</a:t>
            </a:r>
            <a:endParaRPr lang="en-GB" sz="1000" b="1" dirty="0">
              <a:latin typeface="Arial Rounded MT Bold" panose="020F0704030504030204" pitchFamily="34" charset="77"/>
              <a:ea typeface="Silom" pitchFamily="2" charset="-34"/>
              <a:cs typeface="Silom" pitchFamily="2" charset="-34"/>
              <a:sym typeface="Oswa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C99AF-3F31-05D1-71B7-A1907A884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606" y="3329962"/>
            <a:ext cx="6486787" cy="7784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9034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6542117" y="4755900"/>
            <a:ext cx="2315434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Baloo Bhaijaan" panose="03080902040302020200" pitchFamily="66" charset="-78"/>
                <a:ea typeface="Silom" pitchFamily="2" charset="-34"/>
                <a:cs typeface="Baloo Bhaijaan" panose="03080902040302020200" pitchFamily="66" charset="-78"/>
                <a:sym typeface="Oswald"/>
              </a:rPr>
              <a:t>By Nirmal Rampersand</a:t>
            </a:r>
            <a:endParaRPr sz="1200" b="1" dirty="0">
              <a:solidFill>
                <a:schemeClr val="dk2"/>
              </a:solidFill>
              <a:latin typeface="Baloo Bhaijaan" panose="03080902040302020200" pitchFamily="66" charset="-78"/>
              <a:ea typeface="Silom" pitchFamily="2" charset="-34"/>
              <a:cs typeface="Baloo Bhaijaan" panose="03080902040302020200" pitchFamily="66" charset="-78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70;p62">
            <a:extLst>
              <a:ext uri="{FF2B5EF4-FFF2-40B4-BE49-F238E27FC236}">
                <a16:creationId xmlns:a16="http://schemas.microsoft.com/office/drawing/2014/main" id="{D16E43C3-9D0C-790E-68B8-E7DF38B8D266}"/>
              </a:ext>
            </a:extLst>
          </p:cNvPr>
          <p:cNvSpPr txBox="1">
            <a:spLocks/>
          </p:cNvSpPr>
          <p:nvPr/>
        </p:nvSpPr>
        <p:spPr>
          <a:xfrm>
            <a:off x="906530" y="1550264"/>
            <a:ext cx="7430065" cy="2042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process of </a:t>
            </a:r>
            <a:r>
              <a:rPr lang="en-GB" dirty="0">
                <a:solidFill>
                  <a:srgbClr val="8CDD9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extracting the dependency graph of a sentence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 its grammatical structure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defines the </a:t>
            </a:r>
            <a:r>
              <a:rPr lang="en-GB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dependency relationship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between </a:t>
            </a:r>
            <a:r>
              <a:rPr lang="en-GB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headwords and their dependents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Graph can be explained as follows: 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words/tokens are nodes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dependencies are edges (relationships/arrows)</a:t>
            </a:r>
          </a:p>
          <a:p>
            <a:pPr marL="325438" indent="-32543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Google Shape;956;p50">
            <a:extLst>
              <a:ext uri="{FF2B5EF4-FFF2-40B4-BE49-F238E27FC236}">
                <a16:creationId xmlns:a16="http://schemas.microsoft.com/office/drawing/2014/main" id="{BB88DA61-3FB1-71D7-1479-F48FDE296F42}"/>
              </a:ext>
            </a:extLst>
          </p:cNvPr>
          <p:cNvSpPr txBox="1">
            <a:spLocks/>
          </p:cNvSpPr>
          <p:nvPr/>
        </p:nvSpPr>
        <p:spPr>
          <a:xfrm>
            <a:off x="906530" y="8546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Dependencies</a:t>
            </a:r>
          </a:p>
        </p:txBody>
      </p:sp>
      <p:sp>
        <p:nvSpPr>
          <p:cNvPr id="4" name="Google Shape;398;p31">
            <a:extLst>
              <a:ext uri="{FF2B5EF4-FFF2-40B4-BE49-F238E27FC236}">
                <a16:creationId xmlns:a16="http://schemas.microsoft.com/office/drawing/2014/main" id="{14C29283-93AE-34C0-A0A0-777E3F50702C}"/>
              </a:ext>
            </a:extLst>
          </p:cNvPr>
          <p:cNvSpPr txBox="1">
            <a:spLocks/>
          </p:cNvSpPr>
          <p:nvPr/>
        </p:nvSpPr>
        <p:spPr>
          <a:xfrm>
            <a:off x="652105" y="109797"/>
            <a:ext cx="206615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sz="1000" b="1">
                <a:latin typeface="Arial Rounded MT Bold" panose="020F0704030504030204" pitchFamily="34" charset="77"/>
                <a:ea typeface="Silom" pitchFamily="2" charset="-34"/>
                <a:cs typeface="Silom" pitchFamily="2" charset="-34"/>
                <a:sym typeface="Oswald"/>
              </a:rPr>
              <a:t>NLP Workshop</a:t>
            </a:r>
            <a:endParaRPr lang="en-GB" sz="1000" b="1" dirty="0">
              <a:latin typeface="Arial Rounded MT Bold" panose="020F0704030504030204" pitchFamily="34" charset="77"/>
              <a:ea typeface="Silom" pitchFamily="2" charset="-34"/>
              <a:cs typeface="Silom" pitchFamily="2" charset="-34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163234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6542117" y="4755900"/>
            <a:ext cx="2315434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Baloo Bhaijaan" panose="03080902040302020200" pitchFamily="66" charset="-78"/>
                <a:ea typeface="Silom" pitchFamily="2" charset="-34"/>
                <a:cs typeface="Baloo Bhaijaan" panose="03080902040302020200" pitchFamily="66" charset="-78"/>
                <a:sym typeface="Oswald"/>
              </a:rPr>
              <a:t>By Nirmal Rampersand</a:t>
            </a:r>
            <a:endParaRPr sz="1200" b="1" dirty="0">
              <a:solidFill>
                <a:schemeClr val="dk2"/>
              </a:solidFill>
              <a:latin typeface="Baloo Bhaijaan" panose="03080902040302020200" pitchFamily="66" charset="-78"/>
              <a:ea typeface="Silom" pitchFamily="2" charset="-34"/>
              <a:cs typeface="Baloo Bhaijaan" panose="03080902040302020200" pitchFamily="66" charset="-78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956;p50">
            <a:extLst>
              <a:ext uri="{FF2B5EF4-FFF2-40B4-BE49-F238E27FC236}">
                <a16:creationId xmlns:a16="http://schemas.microsoft.com/office/drawing/2014/main" id="{BB88DA61-3FB1-71D7-1479-F48FDE296F42}"/>
              </a:ext>
            </a:extLst>
          </p:cNvPr>
          <p:cNvSpPr txBox="1">
            <a:spLocks/>
          </p:cNvSpPr>
          <p:nvPr/>
        </p:nvSpPr>
        <p:spPr>
          <a:xfrm>
            <a:off x="906530" y="8546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Dependencies</a:t>
            </a:r>
          </a:p>
        </p:txBody>
      </p:sp>
      <p:sp>
        <p:nvSpPr>
          <p:cNvPr id="4" name="Google Shape;398;p31">
            <a:extLst>
              <a:ext uri="{FF2B5EF4-FFF2-40B4-BE49-F238E27FC236}">
                <a16:creationId xmlns:a16="http://schemas.microsoft.com/office/drawing/2014/main" id="{14C29283-93AE-34C0-A0A0-777E3F50702C}"/>
              </a:ext>
            </a:extLst>
          </p:cNvPr>
          <p:cNvSpPr txBox="1">
            <a:spLocks/>
          </p:cNvSpPr>
          <p:nvPr/>
        </p:nvSpPr>
        <p:spPr>
          <a:xfrm>
            <a:off x="652105" y="109797"/>
            <a:ext cx="206615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sz="1000" b="1">
                <a:latin typeface="Arial Rounded MT Bold" panose="020F0704030504030204" pitchFamily="34" charset="77"/>
                <a:ea typeface="Silom" pitchFamily="2" charset="-34"/>
                <a:cs typeface="Silom" pitchFamily="2" charset="-34"/>
                <a:sym typeface="Oswald"/>
              </a:rPr>
              <a:t>NLP Workshop</a:t>
            </a:r>
            <a:endParaRPr lang="en-GB" sz="1000" b="1" dirty="0">
              <a:latin typeface="Arial Rounded MT Bold" panose="020F0704030504030204" pitchFamily="34" charset="77"/>
              <a:ea typeface="Silom" pitchFamily="2" charset="-34"/>
              <a:cs typeface="Silom" pitchFamily="2" charset="-34"/>
              <a:sym typeface="Oswa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61943-9247-D291-218F-B072447EB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138" y="2046120"/>
            <a:ext cx="6949291" cy="1188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2651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6542117" y="4755900"/>
            <a:ext cx="2315434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Baloo Bhaijaan" panose="03080902040302020200" pitchFamily="66" charset="-78"/>
                <a:ea typeface="Silom" pitchFamily="2" charset="-34"/>
                <a:cs typeface="Baloo Bhaijaan" panose="03080902040302020200" pitchFamily="66" charset="-78"/>
                <a:sym typeface="Oswald"/>
              </a:rPr>
              <a:t>By Nirmal Rampersand</a:t>
            </a:r>
            <a:endParaRPr sz="1200" b="1" dirty="0">
              <a:solidFill>
                <a:schemeClr val="dk2"/>
              </a:solidFill>
              <a:latin typeface="Baloo Bhaijaan" panose="03080902040302020200" pitchFamily="66" charset="-78"/>
              <a:ea typeface="Silom" pitchFamily="2" charset="-34"/>
              <a:cs typeface="Baloo Bhaijaan" panose="03080902040302020200" pitchFamily="66" charset="-78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70;p62">
            <a:extLst>
              <a:ext uri="{FF2B5EF4-FFF2-40B4-BE49-F238E27FC236}">
                <a16:creationId xmlns:a16="http://schemas.microsoft.com/office/drawing/2014/main" id="{D16E43C3-9D0C-790E-68B8-E7DF38B8D266}"/>
              </a:ext>
            </a:extLst>
          </p:cNvPr>
          <p:cNvSpPr txBox="1">
            <a:spLocks/>
          </p:cNvSpPr>
          <p:nvPr/>
        </p:nvSpPr>
        <p:spPr>
          <a:xfrm>
            <a:off x="906530" y="1550264"/>
            <a:ext cx="7430065" cy="2042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 of times a word appears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can be analysed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dirty="0">
                <a:solidFill>
                  <a:srgbClr val="8CDD9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Counter library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can be used for that purpose</a:t>
            </a:r>
          </a:p>
        </p:txBody>
      </p:sp>
      <p:sp>
        <p:nvSpPr>
          <p:cNvPr id="26" name="Google Shape;956;p50">
            <a:extLst>
              <a:ext uri="{FF2B5EF4-FFF2-40B4-BE49-F238E27FC236}">
                <a16:creationId xmlns:a16="http://schemas.microsoft.com/office/drawing/2014/main" id="{BB88DA61-3FB1-71D7-1479-F48FDE296F42}"/>
              </a:ext>
            </a:extLst>
          </p:cNvPr>
          <p:cNvSpPr txBox="1">
            <a:spLocks/>
          </p:cNvSpPr>
          <p:nvPr/>
        </p:nvSpPr>
        <p:spPr>
          <a:xfrm>
            <a:off x="906530" y="8546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Word Frequency Analysis</a:t>
            </a:r>
          </a:p>
        </p:txBody>
      </p:sp>
      <p:sp>
        <p:nvSpPr>
          <p:cNvPr id="4" name="Google Shape;398;p31">
            <a:extLst>
              <a:ext uri="{FF2B5EF4-FFF2-40B4-BE49-F238E27FC236}">
                <a16:creationId xmlns:a16="http://schemas.microsoft.com/office/drawing/2014/main" id="{14C29283-93AE-34C0-A0A0-777E3F50702C}"/>
              </a:ext>
            </a:extLst>
          </p:cNvPr>
          <p:cNvSpPr txBox="1">
            <a:spLocks/>
          </p:cNvSpPr>
          <p:nvPr/>
        </p:nvSpPr>
        <p:spPr>
          <a:xfrm>
            <a:off x="652105" y="109797"/>
            <a:ext cx="206615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sz="1000" b="1">
                <a:latin typeface="Arial Rounded MT Bold" panose="020F0704030504030204" pitchFamily="34" charset="77"/>
                <a:ea typeface="Silom" pitchFamily="2" charset="-34"/>
                <a:cs typeface="Silom" pitchFamily="2" charset="-34"/>
                <a:sym typeface="Oswald"/>
              </a:rPr>
              <a:t>NLP Workshop</a:t>
            </a:r>
            <a:endParaRPr lang="en-GB" sz="1000" b="1" dirty="0">
              <a:latin typeface="Arial Rounded MT Bold" panose="020F0704030504030204" pitchFamily="34" charset="77"/>
              <a:ea typeface="Silom" pitchFamily="2" charset="-34"/>
              <a:cs typeface="Silom" pitchFamily="2" charset="-34"/>
              <a:sym typeface="Oswa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2A6735-BC3F-96BB-FA67-C75DD570F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997" y="2827090"/>
            <a:ext cx="5459120" cy="365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745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6542117" y="4755900"/>
            <a:ext cx="2315434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Baloo Bhaijaan" panose="03080902040302020200" pitchFamily="66" charset="-78"/>
                <a:ea typeface="Silom" pitchFamily="2" charset="-34"/>
                <a:cs typeface="Baloo Bhaijaan" panose="03080902040302020200" pitchFamily="66" charset="-78"/>
                <a:sym typeface="Oswald"/>
              </a:rPr>
              <a:t>By Nirmal Rampersand</a:t>
            </a:r>
            <a:endParaRPr sz="1200" b="1" dirty="0">
              <a:solidFill>
                <a:schemeClr val="dk2"/>
              </a:solidFill>
              <a:latin typeface="Baloo Bhaijaan" panose="03080902040302020200" pitchFamily="66" charset="-78"/>
              <a:ea typeface="Silom" pitchFamily="2" charset="-34"/>
              <a:cs typeface="Baloo Bhaijaan" panose="03080902040302020200" pitchFamily="66" charset="-78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70;p62">
            <a:extLst>
              <a:ext uri="{FF2B5EF4-FFF2-40B4-BE49-F238E27FC236}">
                <a16:creationId xmlns:a16="http://schemas.microsoft.com/office/drawing/2014/main" id="{D16E43C3-9D0C-790E-68B8-E7DF38B8D266}"/>
              </a:ext>
            </a:extLst>
          </p:cNvPr>
          <p:cNvSpPr txBox="1">
            <a:spLocks/>
          </p:cNvSpPr>
          <p:nvPr/>
        </p:nvSpPr>
        <p:spPr>
          <a:xfrm>
            <a:off x="906530" y="1427329"/>
            <a:ext cx="4596648" cy="143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data visualisation technique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represents text frequency and importance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bigger words have higher frequency</a:t>
            </a:r>
          </a:p>
        </p:txBody>
      </p:sp>
      <p:sp>
        <p:nvSpPr>
          <p:cNvPr id="26" name="Google Shape;956;p50">
            <a:extLst>
              <a:ext uri="{FF2B5EF4-FFF2-40B4-BE49-F238E27FC236}">
                <a16:creationId xmlns:a16="http://schemas.microsoft.com/office/drawing/2014/main" id="{BB88DA61-3FB1-71D7-1479-F48FDE296F42}"/>
              </a:ext>
            </a:extLst>
          </p:cNvPr>
          <p:cNvSpPr txBox="1">
            <a:spLocks/>
          </p:cNvSpPr>
          <p:nvPr/>
        </p:nvSpPr>
        <p:spPr>
          <a:xfrm>
            <a:off x="906530" y="8546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Freq Analysis with </a:t>
            </a:r>
            <a:r>
              <a:rPr lang="en-GB" sz="3600" dirty="0" err="1"/>
              <a:t>WordCloud</a:t>
            </a:r>
            <a:endParaRPr lang="en-GB" sz="3600" dirty="0"/>
          </a:p>
        </p:txBody>
      </p:sp>
      <p:sp>
        <p:nvSpPr>
          <p:cNvPr id="4" name="Google Shape;398;p31">
            <a:extLst>
              <a:ext uri="{FF2B5EF4-FFF2-40B4-BE49-F238E27FC236}">
                <a16:creationId xmlns:a16="http://schemas.microsoft.com/office/drawing/2014/main" id="{14C29283-93AE-34C0-A0A0-777E3F50702C}"/>
              </a:ext>
            </a:extLst>
          </p:cNvPr>
          <p:cNvSpPr txBox="1">
            <a:spLocks/>
          </p:cNvSpPr>
          <p:nvPr/>
        </p:nvSpPr>
        <p:spPr>
          <a:xfrm>
            <a:off x="652105" y="109797"/>
            <a:ext cx="206615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sz="1000" b="1">
                <a:latin typeface="Arial Rounded MT Bold" panose="020F0704030504030204" pitchFamily="34" charset="77"/>
                <a:ea typeface="Silom" pitchFamily="2" charset="-34"/>
                <a:cs typeface="Silom" pitchFamily="2" charset="-34"/>
                <a:sym typeface="Oswald"/>
              </a:rPr>
              <a:t>NLP Workshop</a:t>
            </a:r>
            <a:endParaRPr lang="en-GB" sz="1000" b="1" dirty="0">
              <a:latin typeface="Arial Rounded MT Bold" panose="020F0704030504030204" pitchFamily="34" charset="77"/>
              <a:ea typeface="Silom" pitchFamily="2" charset="-34"/>
              <a:cs typeface="Silom" pitchFamily="2" charset="-34"/>
              <a:sym typeface="Oswa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DFF181-5375-2C0D-5993-DD4240490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02" y="2703176"/>
            <a:ext cx="2869159" cy="14661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84433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1"/>
          <p:cNvSpPr txBox="1">
            <a:spLocks noGrp="1"/>
          </p:cNvSpPr>
          <p:nvPr>
            <p:ph type="subTitle" idx="1"/>
          </p:nvPr>
        </p:nvSpPr>
        <p:spPr>
          <a:xfrm>
            <a:off x="652105" y="109797"/>
            <a:ext cx="2066157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2"/>
                </a:solidFill>
                <a:latin typeface="Arial Rounded MT Bold" panose="020F0704030504030204" pitchFamily="34" charset="77"/>
                <a:ea typeface="Silom" pitchFamily="2" charset="-34"/>
                <a:cs typeface="Silom" pitchFamily="2" charset="-34"/>
                <a:sym typeface="Oswald"/>
              </a:rPr>
              <a:t>Python Programming Course</a:t>
            </a:r>
            <a:endParaRPr sz="1000" b="1" dirty="0">
              <a:solidFill>
                <a:schemeClr val="dk2"/>
              </a:solidFill>
              <a:latin typeface="Arial Rounded MT Bold" panose="020F0704030504030204" pitchFamily="34" charset="77"/>
              <a:ea typeface="Silom" pitchFamily="2" charset="-34"/>
              <a:cs typeface="Silom" pitchFamily="2" charset="-34"/>
              <a:sym typeface="Oswald"/>
            </a:endParaRPr>
          </a:p>
        </p:txBody>
      </p:sp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6542117" y="4755900"/>
            <a:ext cx="2315434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Baloo Bhaijaan" panose="03080902040302020200" pitchFamily="66" charset="-78"/>
                <a:ea typeface="Silom" pitchFamily="2" charset="-34"/>
                <a:cs typeface="Baloo Bhaijaan" panose="03080902040302020200" pitchFamily="66" charset="-78"/>
                <a:sym typeface="Oswald"/>
              </a:rPr>
              <a:t>By Nirmal Rampersand</a:t>
            </a:r>
            <a:endParaRPr sz="1200" b="1" dirty="0">
              <a:solidFill>
                <a:schemeClr val="dk2"/>
              </a:solidFill>
              <a:latin typeface="Baloo Bhaijaan" panose="03080902040302020200" pitchFamily="66" charset="-78"/>
              <a:ea typeface="Silom" pitchFamily="2" charset="-34"/>
              <a:cs typeface="Baloo Bhaijaan" panose="03080902040302020200" pitchFamily="66" charset="-78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513;p33">
            <a:extLst>
              <a:ext uri="{FF2B5EF4-FFF2-40B4-BE49-F238E27FC236}">
                <a16:creationId xmlns:a16="http://schemas.microsoft.com/office/drawing/2014/main" id="{0FF5E2D9-904B-9424-1A69-A2927A9EC157}"/>
              </a:ext>
            </a:extLst>
          </p:cNvPr>
          <p:cNvSpPr txBox="1">
            <a:spLocks/>
          </p:cNvSpPr>
          <p:nvPr/>
        </p:nvSpPr>
        <p:spPr>
          <a:xfrm>
            <a:off x="4394602" y="1072420"/>
            <a:ext cx="3368965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n-GB" sz="2400" b="1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Nirmal Rampersand</a:t>
            </a:r>
            <a:br>
              <a:rPr lang="en-GB" dirty="0"/>
            </a:br>
            <a:r>
              <a:rPr lang="en-GB" dirty="0"/>
              <a:t>Lead Software Engineer</a:t>
            </a:r>
          </a:p>
          <a:p>
            <a:pPr marL="0" indent="0" algn="ctr"/>
            <a:r>
              <a:rPr lang="en-GB" dirty="0"/>
              <a:t> at </a:t>
            </a:r>
            <a:r>
              <a:rPr lang="en-GB" dirty="0" err="1"/>
              <a:t>Unrism</a:t>
            </a:r>
            <a:endParaRPr lang="en-GB" dirty="0"/>
          </a:p>
        </p:txBody>
      </p:sp>
      <p:grpSp>
        <p:nvGrpSpPr>
          <p:cNvPr id="84" name="Google Shape;517;p33">
            <a:extLst>
              <a:ext uri="{FF2B5EF4-FFF2-40B4-BE49-F238E27FC236}">
                <a16:creationId xmlns:a16="http://schemas.microsoft.com/office/drawing/2014/main" id="{CC630D6E-9AAF-060C-29A5-4944D8EFC823}"/>
              </a:ext>
            </a:extLst>
          </p:cNvPr>
          <p:cNvGrpSpPr/>
          <p:nvPr/>
        </p:nvGrpSpPr>
        <p:grpSpPr>
          <a:xfrm>
            <a:off x="4194723" y="1427600"/>
            <a:ext cx="3768723" cy="193765"/>
            <a:chOff x="2374371" y="2938926"/>
            <a:chExt cx="4395247" cy="151849"/>
          </a:xfrm>
        </p:grpSpPr>
        <p:sp>
          <p:nvSpPr>
            <p:cNvPr id="85" name="Google Shape;518;p33">
              <a:extLst>
                <a:ext uri="{FF2B5EF4-FFF2-40B4-BE49-F238E27FC236}">
                  <a16:creationId xmlns:a16="http://schemas.microsoft.com/office/drawing/2014/main" id="{C89805E3-C69F-39B3-16DC-7E948F56FCBE}"/>
                </a:ext>
              </a:extLst>
            </p:cNvPr>
            <p:cNvSpPr/>
            <p:nvPr/>
          </p:nvSpPr>
          <p:spPr>
            <a:xfrm>
              <a:off x="2374371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6" name="Google Shape;519;p33">
              <a:extLst>
                <a:ext uri="{FF2B5EF4-FFF2-40B4-BE49-F238E27FC236}">
                  <a16:creationId xmlns:a16="http://schemas.microsoft.com/office/drawing/2014/main" id="{51EB9ECC-4065-F18A-E0C0-BBA6E7AAF6E3}"/>
                </a:ext>
              </a:extLst>
            </p:cNvPr>
            <p:cNvSpPr/>
            <p:nvPr/>
          </p:nvSpPr>
          <p:spPr>
            <a:xfrm rot="10800000">
              <a:off x="6693296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0" name="Google Shape;513;p33">
            <a:extLst>
              <a:ext uri="{FF2B5EF4-FFF2-40B4-BE49-F238E27FC236}">
                <a16:creationId xmlns:a16="http://schemas.microsoft.com/office/drawing/2014/main" id="{1A0B88D4-917D-DC8B-AA85-1A685F65DD73}"/>
              </a:ext>
            </a:extLst>
          </p:cNvPr>
          <p:cNvSpPr txBox="1">
            <a:spLocks/>
          </p:cNvSpPr>
          <p:nvPr/>
        </p:nvSpPr>
        <p:spPr>
          <a:xfrm>
            <a:off x="4640580" y="2411922"/>
            <a:ext cx="3432911" cy="162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342900" indent="-342900">
              <a:buFont typeface="Wingdings" pitchFamily="2" charset="2"/>
              <a:buChar char="ü"/>
            </a:pPr>
            <a:r>
              <a:rPr lang="en-GB" sz="1400" b="1" dirty="0">
                <a:latin typeface="+mn-lt"/>
                <a:cs typeface="Baloo Bhaijaan" panose="03080902040302020200" pitchFamily="66" charset="-78"/>
              </a:rPr>
              <a:t>Full Stack Web Development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GB" sz="1400" b="1" dirty="0">
                <a:latin typeface="+mn-lt"/>
                <a:cs typeface="Baloo Bhaijaan" panose="03080902040302020200" pitchFamily="66" charset="-78"/>
              </a:rPr>
              <a:t>API Development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GB" sz="1400" b="1" dirty="0">
                <a:latin typeface="+mn-lt"/>
                <a:cs typeface="Baloo Bhaijaan" panose="03080902040302020200" pitchFamily="66" charset="-78"/>
              </a:rPr>
              <a:t>Artificial Intelligence &amp; Machine Learning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GB" sz="1400" b="1" dirty="0">
                <a:latin typeface="+mn-lt"/>
                <a:cs typeface="Baloo Bhaijaan" panose="03080902040302020200" pitchFamily="66" charset="-78"/>
              </a:rPr>
              <a:t>Natural Language Processing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GB" sz="1400" b="1" dirty="0">
                <a:latin typeface="+mn-lt"/>
                <a:cs typeface="Baloo Bhaijaan" panose="03080902040302020200" pitchFamily="66" charset="-78"/>
              </a:rPr>
              <a:t>Computer Vision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GB" sz="1400" b="1" dirty="0">
                <a:latin typeface="+mn-lt"/>
                <a:cs typeface="Baloo Bhaijaan" panose="03080902040302020200" pitchFamily="66" charset="-78"/>
              </a:rPr>
              <a:t>Computational Intelligence &amp; Optimisation</a:t>
            </a:r>
          </a:p>
          <a:p>
            <a:pPr marL="342900" indent="-342900">
              <a:buFont typeface="Wingdings" pitchFamily="2" charset="2"/>
              <a:buChar char="ü"/>
            </a:pPr>
            <a:endParaRPr lang="en-GB" b="1" dirty="0">
              <a:latin typeface="+mn-lt"/>
              <a:cs typeface="Baloo Bhaijaan" panose="03080902040302020200" pitchFamily="66" charset="-78"/>
            </a:endParaRPr>
          </a:p>
        </p:txBody>
      </p:sp>
      <p:grpSp>
        <p:nvGrpSpPr>
          <p:cNvPr id="135" name="Google Shape;666;p40">
            <a:extLst>
              <a:ext uri="{FF2B5EF4-FFF2-40B4-BE49-F238E27FC236}">
                <a16:creationId xmlns:a16="http://schemas.microsoft.com/office/drawing/2014/main" id="{C4F62FE5-BADC-72F8-B1F3-F5352E199D78}"/>
              </a:ext>
            </a:extLst>
          </p:cNvPr>
          <p:cNvGrpSpPr/>
          <p:nvPr/>
        </p:nvGrpSpPr>
        <p:grpSpPr>
          <a:xfrm rot="5400000">
            <a:off x="1320055" y="1529328"/>
            <a:ext cx="2376289" cy="1933510"/>
            <a:chOff x="6007752" y="1813287"/>
            <a:chExt cx="2279633" cy="1173460"/>
          </a:xfrm>
        </p:grpSpPr>
        <p:sp>
          <p:nvSpPr>
            <p:cNvPr id="136" name="Google Shape;667;p40">
              <a:extLst>
                <a:ext uri="{FF2B5EF4-FFF2-40B4-BE49-F238E27FC236}">
                  <a16:creationId xmlns:a16="http://schemas.microsoft.com/office/drawing/2014/main" id="{E00D8062-74C3-2A44-7502-BA3DE81D4524}"/>
                </a:ext>
              </a:extLst>
            </p:cNvPr>
            <p:cNvSpPr/>
            <p:nvPr/>
          </p:nvSpPr>
          <p:spPr>
            <a:xfrm>
              <a:off x="6007752" y="1813287"/>
              <a:ext cx="790000" cy="555800"/>
            </a:xfrm>
            <a:custGeom>
              <a:avLst/>
              <a:gdLst/>
              <a:ahLst/>
              <a:cxnLst/>
              <a:rect l="l" t="t" r="r" b="b"/>
              <a:pathLst>
                <a:path w="27279" h="19192" extrusionOk="0">
                  <a:moveTo>
                    <a:pt x="2746" y="0"/>
                  </a:moveTo>
                  <a:cubicBezTo>
                    <a:pt x="1231" y="0"/>
                    <a:pt x="1" y="1230"/>
                    <a:pt x="1" y="2740"/>
                  </a:cubicBezTo>
                  <a:lnTo>
                    <a:pt x="1" y="16451"/>
                  </a:lnTo>
                  <a:cubicBezTo>
                    <a:pt x="1" y="17967"/>
                    <a:pt x="1231" y="19191"/>
                    <a:pt x="2746" y="19191"/>
                  </a:cubicBezTo>
                  <a:lnTo>
                    <a:pt x="24538" y="19191"/>
                  </a:lnTo>
                  <a:cubicBezTo>
                    <a:pt x="26054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54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668;p40">
              <a:extLst>
                <a:ext uri="{FF2B5EF4-FFF2-40B4-BE49-F238E27FC236}">
                  <a16:creationId xmlns:a16="http://schemas.microsoft.com/office/drawing/2014/main" id="{8842E118-F1FC-7A29-B4D1-4050F6239FE7}"/>
                </a:ext>
              </a:extLst>
            </p:cNvPr>
            <p:cNvSpPr/>
            <p:nvPr/>
          </p:nvSpPr>
          <p:spPr>
            <a:xfrm>
              <a:off x="6007752" y="2430831"/>
              <a:ext cx="1641713" cy="555916"/>
            </a:xfrm>
            <a:custGeom>
              <a:avLst/>
              <a:gdLst/>
              <a:ahLst/>
              <a:cxnLst/>
              <a:rect l="l" t="t" r="r" b="b"/>
              <a:pathLst>
                <a:path w="56689" h="19196" extrusionOk="0">
                  <a:moveTo>
                    <a:pt x="2746" y="0"/>
                  </a:moveTo>
                  <a:cubicBezTo>
                    <a:pt x="1231" y="0"/>
                    <a:pt x="1" y="1230"/>
                    <a:pt x="1" y="2746"/>
                  </a:cubicBezTo>
                  <a:lnTo>
                    <a:pt x="1" y="16450"/>
                  </a:lnTo>
                  <a:cubicBezTo>
                    <a:pt x="1" y="17965"/>
                    <a:pt x="1231" y="19195"/>
                    <a:pt x="2746" y="19195"/>
                  </a:cubicBezTo>
                  <a:lnTo>
                    <a:pt x="53949" y="19195"/>
                  </a:lnTo>
                  <a:cubicBezTo>
                    <a:pt x="55459" y="19195"/>
                    <a:pt x="56689" y="17965"/>
                    <a:pt x="56689" y="16450"/>
                  </a:cubicBezTo>
                  <a:lnTo>
                    <a:pt x="56689" y="2746"/>
                  </a:lnTo>
                  <a:cubicBezTo>
                    <a:pt x="56689" y="1230"/>
                    <a:pt x="55459" y="0"/>
                    <a:pt x="53949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669;p40">
              <a:extLst>
                <a:ext uri="{FF2B5EF4-FFF2-40B4-BE49-F238E27FC236}">
                  <a16:creationId xmlns:a16="http://schemas.microsoft.com/office/drawing/2014/main" id="{0649B33D-BA02-4CEC-66ED-145BC93EB4B1}"/>
                </a:ext>
              </a:extLst>
            </p:cNvPr>
            <p:cNvSpPr/>
            <p:nvPr/>
          </p:nvSpPr>
          <p:spPr>
            <a:xfrm>
              <a:off x="6859503" y="1813287"/>
              <a:ext cx="789971" cy="555800"/>
            </a:xfrm>
            <a:custGeom>
              <a:avLst/>
              <a:gdLst/>
              <a:ahLst/>
              <a:cxnLst/>
              <a:rect l="l" t="t" r="r" b="b"/>
              <a:pathLst>
                <a:path w="27278" h="19192" extrusionOk="0">
                  <a:moveTo>
                    <a:pt x="2740" y="0"/>
                  </a:moveTo>
                  <a:cubicBezTo>
                    <a:pt x="1225" y="0"/>
                    <a:pt x="0" y="1230"/>
                    <a:pt x="0" y="2740"/>
                  </a:cubicBezTo>
                  <a:lnTo>
                    <a:pt x="0" y="16451"/>
                  </a:lnTo>
                  <a:cubicBezTo>
                    <a:pt x="0" y="17967"/>
                    <a:pt x="1225" y="19191"/>
                    <a:pt x="2740" y="19191"/>
                  </a:cubicBezTo>
                  <a:lnTo>
                    <a:pt x="24538" y="19191"/>
                  </a:lnTo>
                  <a:cubicBezTo>
                    <a:pt x="26048" y="19191"/>
                    <a:pt x="27278" y="17967"/>
                    <a:pt x="27278" y="16451"/>
                  </a:cubicBezTo>
                  <a:lnTo>
                    <a:pt x="27278" y="2740"/>
                  </a:lnTo>
                  <a:cubicBezTo>
                    <a:pt x="27278" y="1230"/>
                    <a:pt x="26048" y="0"/>
                    <a:pt x="24538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670;p40">
              <a:extLst>
                <a:ext uri="{FF2B5EF4-FFF2-40B4-BE49-F238E27FC236}">
                  <a16:creationId xmlns:a16="http://schemas.microsoft.com/office/drawing/2014/main" id="{3752EE78-6E0C-EC08-049C-FB122BB15F66}"/>
                </a:ext>
              </a:extLst>
            </p:cNvPr>
            <p:cNvSpPr/>
            <p:nvPr/>
          </p:nvSpPr>
          <p:spPr>
            <a:xfrm>
              <a:off x="7728138" y="1813287"/>
              <a:ext cx="559247" cy="258120"/>
            </a:xfrm>
            <a:custGeom>
              <a:avLst/>
              <a:gdLst/>
              <a:ahLst/>
              <a:cxnLst/>
              <a:rect l="l" t="t" r="r" b="b"/>
              <a:pathLst>
                <a:path w="19311" h="8913" extrusionOk="0">
                  <a:moveTo>
                    <a:pt x="2746" y="0"/>
                  </a:moveTo>
                  <a:cubicBezTo>
                    <a:pt x="1230" y="0"/>
                    <a:pt x="1" y="1230"/>
                    <a:pt x="1" y="2740"/>
                  </a:cubicBezTo>
                  <a:lnTo>
                    <a:pt x="1" y="6167"/>
                  </a:lnTo>
                  <a:cubicBezTo>
                    <a:pt x="1" y="7682"/>
                    <a:pt x="1230" y="8912"/>
                    <a:pt x="2746" y="8912"/>
                  </a:cubicBezTo>
                  <a:lnTo>
                    <a:pt x="16571" y="8912"/>
                  </a:lnTo>
                  <a:cubicBezTo>
                    <a:pt x="18081" y="8912"/>
                    <a:pt x="19311" y="7682"/>
                    <a:pt x="19311" y="6167"/>
                  </a:cubicBezTo>
                  <a:lnTo>
                    <a:pt x="19311" y="2740"/>
                  </a:lnTo>
                  <a:cubicBezTo>
                    <a:pt x="19311" y="1230"/>
                    <a:pt x="18081" y="0"/>
                    <a:pt x="16571" y="0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671;p40">
              <a:extLst>
                <a:ext uri="{FF2B5EF4-FFF2-40B4-BE49-F238E27FC236}">
                  <a16:creationId xmlns:a16="http://schemas.microsoft.com/office/drawing/2014/main" id="{EF9B8516-99FD-3D45-E30C-9E6EB9430F9D}"/>
                </a:ext>
              </a:extLst>
            </p:cNvPr>
            <p:cNvSpPr/>
            <p:nvPr/>
          </p:nvSpPr>
          <p:spPr>
            <a:xfrm>
              <a:off x="7728138" y="2131674"/>
              <a:ext cx="559247" cy="855073"/>
            </a:xfrm>
            <a:custGeom>
              <a:avLst/>
              <a:gdLst/>
              <a:ahLst/>
              <a:cxnLst/>
              <a:rect l="l" t="t" r="r" b="b"/>
              <a:pathLst>
                <a:path w="19311" h="29526" extrusionOk="0">
                  <a:moveTo>
                    <a:pt x="2746" y="1"/>
                  </a:moveTo>
                  <a:cubicBezTo>
                    <a:pt x="1230" y="1"/>
                    <a:pt x="1" y="1231"/>
                    <a:pt x="1" y="2741"/>
                  </a:cubicBezTo>
                  <a:lnTo>
                    <a:pt x="1" y="26780"/>
                  </a:lnTo>
                  <a:cubicBezTo>
                    <a:pt x="1" y="28295"/>
                    <a:pt x="1230" y="29525"/>
                    <a:pt x="2746" y="29525"/>
                  </a:cubicBezTo>
                  <a:lnTo>
                    <a:pt x="16571" y="29525"/>
                  </a:lnTo>
                  <a:cubicBezTo>
                    <a:pt x="18081" y="29525"/>
                    <a:pt x="19311" y="28295"/>
                    <a:pt x="19311" y="26780"/>
                  </a:cubicBezTo>
                  <a:lnTo>
                    <a:pt x="19311" y="2741"/>
                  </a:lnTo>
                  <a:cubicBezTo>
                    <a:pt x="19311" y="1231"/>
                    <a:pt x="18081" y="1"/>
                    <a:pt x="1657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672;p40">
            <a:extLst>
              <a:ext uri="{FF2B5EF4-FFF2-40B4-BE49-F238E27FC236}">
                <a16:creationId xmlns:a16="http://schemas.microsoft.com/office/drawing/2014/main" id="{D399CC62-4A3E-6A08-D4DE-285BEA4B6C17}"/>
              </a:ext>
            </a:extLst>
          </p:cNvPr>
          <p:cNvSpPr/>
          <p:nvPr/>
        </p:nvSpPr>
        <p:spPr>
          <a:xfrm>
            <a:off x="986157" y="1427600"/>
            <a:ext cx="1355700" cy="678900"/>
          </a:xfrm>
          <a:prstGeom prst="roundRect">
            <a:avLst>
              <a:gd name="adj" fmla="val 8585"/>
            </a:avLst>
          </a:prstGeom>
          <a:gradFill>
            <a:gsLst>
              <a:gs pos="0">
                <a:srgbClr val="8D90E1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692;p40">
            <a:extLst>
              <a:ext uri="{FF2B5EF4-FFF2-40B4-BE49-F238E27FC236}">
                <a16:creationId xmlns:a16="http://schemas.microsoft.com/office/drawing/2014/main" id="{87E2A067-E8F6-7DB8-C51B-CC94A646654D}"/>
              </a:ext>
            </a:extLst>
          </p:cNvPr>
          <p:cNvSpPr/>
          <p:nvPr/>
        </p:nvSpPr>
        <p:spPr>
          <a:xfrm>
            <a:off x="1160269" y="1517920"/>
            <a:ext cx="325435" cy="325864"/>
          </a:xfrm>
          <a:custGeom>
            <a:avLst/>
            <a:gdLst/>
            <a:ahLst/>
            <a:cxnLst/>
            <a:rect l="l" t="t" r="r" b="b"/>
            <a:pathLst>
              <a:path w="7589" h="7599" extrusionOk="0">
                <a:moveTo>
                  <a:pt x="3794" y="0"/>
                </a:moveTo>
                <a:cubicBezTo>
                  <a:pt x="1697" y="0"/>
                  <a:pt x="0" y="1703"/>
                  <a:pt x="0" y="3800"/>
                </a:cubicBezTo>
                <a:cubicBezTo>
                  <a:pt x="0" y="4884"/>
                  <a:pt x="449" y="5861"/>
                  <a:pt x="1176" y="6550"/>
                </a:cubicBezTo>
                <a:cubicBezTo>
                  <a:pt x="1861" y="7200"/>
                  <a:pt x="2781" y="7599"/>
                  <a:pt x="3794" y="7599"/>
                </a:cubicBezTo>
                <a:cubicBezTo>
                  <a:pt x="4812" y="7599"/>
                  <a:pt x="5733" y="7200"/>
                  <a:pt x="6413" y="6550"/>
                </a:cubicBezTo>
                <a:cubicBezTo>
                  <a:pt x="7138" y="5856"/>
                  <a:pt x="7589" y="4884"/>
                  <a:pt x="7589" y="3800"/>
                </a:cubicBezTo>
                <a:cubicBezTo>
                  <a:pt x="7589" y="1703"/>
                  <a:pt x="5896" y="0"/>
                  <a:pt x="37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693;p40">
            <a:extLst>
              <a:ext uri="{FF2B5EF4-FFF2-40B4-BE49-F238E27FC236}">
                <a16:creationId xmlns:a16="http://schemas.microsoft.com/office/drawing/2014/main" id="{4818AFBF-3601-7D2E-627A-C045A8E37F78}"/>
              </a:ext>
            </a:extLst>
          </p:cNvPr>
          <p:cNvSpPr/>
          <p:nvPr/>
        </p:nvSpPr>
        <p:spPr>
          <a:xfrm>
            <a:off x="1269662" y="1565477"/>
            <a:ext cx="106649" cy="106820"/>
          </a:xfrm>
          <a:custGeom>
            <a:avLst/>
            <a:gdLst/>
            <a:ahLst/>
            <a:cxnLst/>
            <a:rect l="l" t="t" r="r" b="b"/>
            <a:pathLst>
              <a:path w="2487" h="2491" extrusionOk="0">
                <a:moveTo>
                  <a:pt x="1243" y="1"/>
                </a:moveTo>
                <a:cubicBezTo>
                  <a:pt x="558" y="1"/>
                  <a:pt x="1" y="558"/>
                  <a:pt x="1" y="1243"/>
                </a:cubicBezTo>
                <a:cubicBezTo>
                  <a:pt x="1" y="1934"/>
                  <a:pt x="558" y="2491"/>
                  <a:pt x="1243" y="2491"/>
                </a:cubicBezTo>
                <a:cubicBezTo>
                  <a:pt x="1934" y="2491"/>
                  <a:pt x="2486" y="1934"/>
                  <a:pt x="2486" y="1243"/>
                </a:cubicBezTo>
                <a:cubicBezTo>
                  <a:pt x="2486" y="558"/>
                  <a:pt x="1934" y="1"/>
                  <a:pt x="124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694;p40">
            <a:extLst>
              <a:ext uri="{FF2B5EF4-FFF2-40B4-BE49-F238E27FC236}">
                <a16:creationId xmlns:a16="http://schemas.microsoft.com/office/drawing/2014/main" id="{902D7096-E148-EB09-F385-43AE82B6FFCF}"/>
              </a:ext>
            </a:extLst>
          </p:cNvPr>
          <p:cNvSpPr/>
          <p:nvPr/>
        </p:nvSpPr>
        <p:spPr>
          <a:xfrm>
            <a:off x="1210656" y="1712438"/>
            <a:ext cx="224619" cy="131349"/>
          </a:xfrm>
          <a:custGeom>
            <a:avLst/>
            <a:gdLst/>
            <a:ahLst/>
            <a:cxnLst/>
            <a:rect l="l" t="t" r="r" b="b"/>
            <a:pathLst>
              <a:path w="5238" h="3063" extrusionOk="0">
                <a:moveTo>
                  <a:pt x="2619" y="0"/>
                </a:moveTo>
                <a:cubicBezTo>
                  <a:pt x="1367" y="0"/>
                  <a:pt x="308" y="853"/>
                  <a:pt x="1" y="2014"/>
                </a:cubicBezTo>
                <a:cubicBezTo>
                  <a:pt x="686" y="2664"/>
                  <a:pt x="1606" y="3063"/>
                  <a:pt x="2619" y="3063"/>
                </a:cubicBezTo>
                <a:cubicBezTo>
                  <a:pt x="3637" y="3063"/>
                  <a:pt x="4558" y="2664"/>
                  <a:pt x="5238" y="2014"/>
                </a:cubicBezTo>
                <a:cubicBezTo>
                  <a:pt x="4931" y="853"/>
                  <a:pt x="3872" y="0"/>
                  <a:pt x="26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695;p40">
            <a:extLst>
              <a:ext uri="{FF2B5EF4-FFF2-40B4-BE49-F238E27FC236}">
                <a16:creationId xmlns:a16="http://schemas.microsoft.com/office/drawing/2014/main" id="{E46F6A7D-C82E-90CC-9AC6-E4EC08A91B5F}"/>
              </a:ext>
            </a:extLst>
          </p:cNvPr>
          <p:cNvGrpSpPr/>
          <p:nvPr/>
        </p:nvGrpSpPr>
        <p:grpSpPr>
          <a:xfrm>
            <a:off x="1160265" y="1884656"/>
            <a:ext cx="1007698" cy="131347"/>
            <a:chOff x="1397158" y="2606681"/>
            <a:chExt cx="1007698" cy="131347"/>
          </a:xfrm>
        </p:grpSpPr>
        <p:sp>
          <p:nvSpPr>
            <p:cNvPr id="147" name="Google Shape;696;p40">
              <a:extLst>
                <a:ext uri="{FF2B5EF4-FFF2-40B4-BE49-F238E27FC236}">
                  <a16:creationId xmlns:a16="http://schemas.microsoft.com/office/drawing/2014/main" id="{7C18EE75-60E4-1FBE-6744-543940E2907F}"/>
                </a:ext>
              </a:extLst>
            </p:cNvPr>
            <p:cNvSpPr/>
            <p:nvPr/>
          </p:nvSpPr>
          <p:spPr>
            <a:xfrm>
              <a:off x="1397158" y="2606681"/>
              <a:ext cx="144062" cy="131347"/>
            </a:xfrm>
            <a:custGeom>
              <a:avLst/>
              <a:gdLst/>
              <a:ahLst/>
              <a:cxnLst/>
              <a:rect l="l" t="t" r="r" b="b"/>
              <a:pathLst>
                <a:path w="3923" h="3577" extrusionOk="0">
                  <a:moveTo>
                    <a:pt x="1962" y="1"/>
                  </a:moveTo>
                  <a:cubicBezTo>
                    <a:pt x="1836" y="1"/>
                    <a:pt x="1711" y="66"/>
                    <a:pt x="1647" y="196"/>
                  </a:cubicBezTo>
                  <a:lnTo>
                    <a:pt x="1345" y="816"/>
                  </a:lnTo>
                  <a:cubicBezTo>
                    <a:pt x="1295" y="918"/>
                    <a:pt x="1192" y="989"/>
                    <a:pt x="1080" y="1005"/>
                  </a:cubicBezTo>
                  <a:lnTo>
                    <a:pt x="399" y="1102"/>
                  </a:lnTo>
                  <a:cubicBezTo>
                    <a:pt x="113" y="1147"/>
                    <a:pt x="0" y="1501"/>
                    <a:pt x="205" y="1699"/>
                  </a:cubicBezTo>
                  <a:lnTo>
                    <a:pt x="696" y="2181"/>
                  </a:lnTo>
                  <a:cubicBezTo>
                    <a:pt x="783" y="2263"/>
                    <a:pt x="819" y="2374"/>
                    <a:pt x="798" y="2487"/>
                  </a:cubicBezTo>
                  <a:lnTo>
                    <a:pt x="681" y="3167"/>
                  </a:lnTo>
                  <a:cubicBezTo>
                    <a:pt x="644" y="3394"/>
                    <a:pt x="822" y="3576"/>
                    <a:pt x="1027" y="3576"/>
                  </a:cubicBezTo>
                  <a:cubicBezTo>
                    <a:pt x="1081" y="3576"/>
                    <a:pt x="1137" y="3563"/>
                    <a:pt x="1192" y="3535"/>
                  </a:cubicBezTo>
                  <a:lnTo>
                    <a:pt x="1801" y="3214"/>
                  </a:lnTo>
                  <a:cubicBezTo>
                    <a:pt x="1849" y="3188"/>
                    <a:pt x="1904" y="3175"/>
                    <a:pt x="1960" y="3175"/>
                  </a:cubicBezTo>
                  <a:cubicBezTo>
                    <a:pt x="2015" y="3175"/>
                    <a:pt x="2072" y="3188"/>
                    <a:pt x="2123" y="3214"/>
                  </a:cubicBezTo>
                  <a:lnTo>
                    <a:pt x="2731" y="3535"/>
                  </a:lnTo>
                  <a:cubicBezTo>
                    <a:pt x="2785" y="3563"/>
                    <a:pt x="2840" y="3576"/>
                    <a:pt x="2894" y="3576"/>
                  </a:cubicBezTo>
                  <a:cubicBezTo>
                    <a:pt x="3098" y="3576"/>
                    <a:pt x="3279" y="3394"/>
                    <a:pt x="3238" y="3167"/>
                  </a:cubicBezTo>
                  <a:lnTo>
                    <a:pt x="3125" y="2487"/>
                  </a:lnTo>
                  <a:cubicBezTo>
                    <a:pt x="3105" y="2374"/>
                    <a:pt x="3141" y="2263"/>
                    <a:pt x="3222" y="2181"/>
                  </a:cubicBezTo>
                  <a:lnTo>
                    <a:pt x="3713" y="1699"/>
                  </a:lnTo>
                  <a:cubicBezTo>
                    <a:pt x="3923" y="1501"/>
                    <a:pt x="3811" y="1147"/>
                    <a:pt x="3519" y="1102"/>
                  </a:cubicBezTo>
                  <a:lnTo>
                    <a:pt x="2844" y="1005"/>
                  </a:lnTo>
                  <a:cubicBezTo>
                    <a:pt x="2726" y="989"/>
                    <a:pt x="2629" y="918"/>
                    <a:pt x="2578" y="816"/>
                  </a:cubicBezTo>
                  <a:lnTo>
                    <a:pt x="2277" y="196"/>
                  </a:lnTo>
                  <a:cubicBezTo>
                    <a:pt x="2212" y="66"/>
                    <a:pt x="2087" y="1"/>
                    <a:pt x="1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97;p40">
              <a:extLst>
                <a:ext uri="{FF2B5EF4-FFF2-40B4-BE49-F238E27FC236}">
                  <a16:creationId xmlns:a16="http://schemas.microsoft.com/office/drawing/2014/main" id="{B2D0C336-749F-DCD7-3AC0-71E6BD9E8464}"/>
                </a:ext>
              </a:extLst>
            </p:cNvPr>
            <p:cNvSpPr/>
            <p:nvPr/>
          </p:nvSpPr>
          <p:spPr>
            <a:xfrm>
              <a:off x="1613003" y="2606681"/>
              <a:ext cx="144062" cy="131347"/>
            </a:xfrm>
            <a:custGeom>
              <a:avLst/>
              <a:gdLst/>
              <a:ahLst/>
              <a:cxnLst/>
              <a:rect l="l" t="t" r="r" b="b"/>
              <a:pathLst>
                <a:path w="3923" h="3577" extrusionOk="0">
                  <a:moveTo>
                    <a:pt x="1961" y="1"/>
                  </a:moveTo>
                  <a:cubicBezTo>
                    <a:pt x="1836" y="1"/>
                    <a:pt x="1711" y="66"/>
                    <a:pt x="1646" y="196"/>
                  </a:cubicBezTo>
                  <a:lnTo>
                    <a:pt x="1345" y="816"/>
                  </a:lnTo>
                  <a:cubicBezTo>
                    <a:pt x="1294" y="918"/>
                    <a:pt x="1192" y="989"/>
                    <a:pt x="1079" y="1005"/>
                  </a:cubicBezTo>
                  <a:lnTo>
                    <a:pt x="399" y="1102"/>
                  </a:lnTo>
                  <a:cubicBezTo>
                    <a:pt x="112" y="1147"/>
                    <a:pt x="0" y="1501"/>
                    <a:pt x="204" y="1699"/>
                  </a:cubicBezTo>
                  <a:lnTo>
                    <a:pt x="701" y="2181"/>
                  </a:lnTo>
                  <a:cubicBezTo>
                    <a:pt x="782" y="2263"/>
                    <a:pt x="818" y="2374"/>
                    <a:pt x="798" y="2487"/>
                  </a:cubicBezTo>
                  <a:lnTo>
                    <a:pt x="685" y="3167"/>
                  </a:lnTo>
                  <a:cubicBezTo>
                    <a:pt x="644" y="3394"/>
                    <a:pt x="825" y="3576"/>
                    <a:pt x="1029" y="3576"/>
                  </a:cubicBezTo>
                  <a:cubicBezTo>
                    <a:pt x="1083" y="3576"/>
                    <a:pt x="1138" y="3563"/>
                    <a:pt x="1192" y="3535"/>
                  </a:cubicBezTo>
                  <a:lnTo>
                    <a:pt x="1800" y="3214"/>
                  </a:lnTo>
                  <a:cubicBezTo>
                    <a:pt x="1851" y="3188"/>
                    <a:pt x="1906" y="3175"/>
                    <a:pt x="1961" y="3175"/>
                  </a:cubicBezTo>
                  <a:cubicBezTo>
                    <a:pt x="2016" y="3175"/>
                    <a:pt x="2071" y="3188"/>
                    <a:pt x="2122" y="3214"/>
                  </a:cubicBezTo>
                  <a:lnTo>
                    <a:pt x="2731" y="3535"/>
                  </a:lnTo>
                  <a:cubicBezTo>
                    <a:pt x="2784" y="3563"/>
                    <a:pt x="2840" y="3576"/>
                    <a:pt x="2894" y="3576"/>
                  </a:cubicBezTo>
                  <a:cubicBezTo>
                    <a:pt x="3097" y="3576"/>
                    <a:pt x="3277" y="3394"/>
                    <a:pt x="3237" y="3167"/>
                  </a:cubicBezTo>
                  <a:lnTo>
                    <a:pt x="3125" y="2487"/>
                  </a:lnTo>
                  <a:cubicBezTo>
                    <a:pt x="3104" y="2374"/>
                    <a:pt x="3140" y="2263"/>
                    <a:pt x="3222" y="2181"/>
                  </a:cubicBezTo>
                  <a:lnTo>
                    <a:pt x="3718" y="1699"/>
                  </a:lnTo>
                  <a:cubicBezTo>
                    <a:pt x="3923" y="1501"/>
                    <a:pt x="3810" y="1147"/>
                    <a:pt x="3524" y="1102"/>
                  </a:cubicBezTo>
                  <a:lnTo>
                    <a:pt x="2843" y="1005"/>
                  </a:lnTo>
                  <a:cubicBezTo>
                    <a:pt x="2726" y="989"/>
                    <a:pt x="2628" y="918"/>
                    <a:pt x="2578" y="816"/>
                  </a:cubicBezTo>
                  <a:lnTo>
                    <a:pt x="2276" y="196"/>
                  </a:lnTo>
                  <a:cubicBezTo>
                    <a:pt x="2212" y="66"/>
                    <a:pt x="2087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98;p40">
              <a:extLst>
                <a:ext uri="{FF2B5EF4-FFF2-40B4-BE49-F238E27FC236}">
                  <a16:creationId xmlns:a16="http://schemas.microsoft.com/office/drawing/2014/main" id="{8427DD19-D1C7-89E8-51EB-CC5D7564C007}"/>
                </a:ext>
              </a:extLst>
            </p:cNvPr>
            <p:cNvSpPr/>
            <p:nvPr/>
          </p:nvSpPr>
          <p:spPr>
            <a:xfrm>
              <a:off x="1828847" y="2606681"/>
              <a:ext cx="144062" cy="131347"/>
            </a:xfrm>
            <a:custGeom>
              <a:avLst/>
              <a:gdLst/>
              <a:ahLst/>
              <a:cxnLst/>
              <a:rect l="l" t="t" r="r" b="b"/>
              <a:pathLst>
                <a:path w="3923" h="3577" extrusionOk="0">
                  <a:moveTo>
                    <a:pt x="1963" y="1"/>
                  </a:moveTo>
                  <a:cubicBezTo>
                    <a:pt x="1839" y="1"/>
                    <a:pt x="1713" y="66"/>
                    <a:pt x="1647" y="196"/>
                  </a:cubicBezTo>
                  <a:lnTo>
                    <a:pt x="1345" y="816"/>
                  </a:lnTo>
                  <a:cubicBezTo>
                    <a:pt x="1294" y="918"/>
                    <a:pt x="1197" y="989"/>
                    <a:pt x="1084" y="1005"/>
                  </a:cubicBezTo>
                  <a:lnTo>
                    <a:pt x="404" y="1102"/>
                  </a:lnTo>
                  <a:cubicBezTo>
                    <a:pt x="118" y="1147"/>
                    <a:pt x="0" y="1501"/>
                    <a:pt x="210" y="1699"/>
                  </a:cubicBezTo>
                  <a:lnTo>
                    <a:pt x="701" y="2181"/>
                  </a:lnTo>
                  <a:cubicBezTo>
                    <a:pt x="783" y="2263"/>
                    <a:pt x="819" y="2374"/>
                    <a:pt x="803" y="2487"/>
                  </a:cubicBezTo>
                  <a:lnTo>
                    <a:pt x="685" y="3167"/>
                  </a:lnTo>
                  <a:cubicBezTo>
                    <a:pt x="645" y="3394"/>
                    <a:pt x="826" y="3576"/>
                    <a:pt x="1029" y="3576"/>
                  </a:cubicBezTo>
                  <a:cubicBezTo>
                    <a:pt x="1083" y="3576"/>
                    <a:pt x="1138" y="3563"/>
                    <a:pt x="1192" y="3535"/>
                  </a:cubicBezTo>
                  <a:lnTo>
                    <a:pt x="1801" y="3214"/>
                  </a:lnTo>
                  <a:cubicBezTo>
                    <a:pt x="1852" y="3188"/>
                    <a:pt x="1908" y="3175"/>
                    <a:pt x="1964" y="3175"/>
                  </a:cubicBezTo>
                  <a:cubicBezTo>
                    <a:pt x="2020" y="3175"/>
                    <a:pt x="2076" y="3188"/>
                    <a:pt x="2127" y="3214"/>
                  </a:cubicBezTo>
                  <a:lnTo>
                    <a:pt x="2731" y="3535"/>
                  </a:lnTo>
                  <a:cubicBezTo>
                    <a:pt x="2786" y="3563"/>
                    <a:pt x="2842" y="3576"/>
                    <a:pt x="2896" y="3576"/>
                  </a:cubicBezTo>
                  <a:cubicBezTo>
                    <a:pt x="3101" y="3576"/>
                    <a:pt x="3279" y="3394"/>
                    <a:pt x="3243" y="3167"/>
                  </a:cubicBezTo>
                  <a:lnTo>
                    <a:pt x="3125" y="2487"/>
                  </a:lnTo>
                  <a:cubicBezTo>
                    <a:pt x="3104" y="2374"/>
                    <a:pt x="3146" y="2263"/>
                    <a:pt x="3227" y="2181"/>
                  </a:cubicBezTo>
                  <a:lnTo>
                    <a:pt x="3718" y="1699"/>
                  </a:lnTo>
                  <a:cubicBezTo>
                    <a:pt x="3923" y="1501"/>
                    <a:pt x="3810" y="1147"/>
                    <a:pt x="3524" y="1102"/>
                  </a:cubicBezTo>
                  <a:lnTo>
                    <a:pt x="2844" y="1005"/>
                  </a:lnTo>
                  <a:cubicBezTo>
                    <a:pt x="2731" y="989"/>
                    <a:pt x="2634" y="918"/>
                    <a:pt x="2582" y="816"/>
                  </a:cubicBezTo>
                  <a:lnTo>
                    <a:pt x="2276" y="196"/>
                  </a:lnTo>
                  <a:cubicBezTo>
                    <a:pt x="2212" y="66"/>
                    <a:pt x="2088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99;p40">
              <a:extLst>
                <a:ext uri="{FF2B5EF4-FFF2-40B4-BE49-F238E27FC236}">
                  <a16:creationId xmlns:a16="http://schemas.microsoft.com/office/drawing/2014/main" id="{CEF4DC69-C5FC-7C66-0F7C-642308ACE11C}"/>
                </a:ext>
              </a:extLst>
            </p:cNvPr>
            <p:cNvSpPr/>
            <p:nvPr/>
          </p:nvSpPr>
          <p:spPr>
            <a:xfrm>
              <a:off x="2044692" y="2606681"/>
              <a:ext cx="144283" cy="131347"/>
            </a:xfrm>
            <a:custGeom>
              <a:avLst/>
              <a:gdLst/>
              <a:ahLst/>
              <a:cxnLst/>
              <a:rect l="l" t="t" r="r" b="b"/>
              <a:pathLst>
                <a:path w="3929" h="3577" extrusionOk="0">
                  <a:moveTo>
                    <a:pt x="1965" y="1"/>
                  </a:moveTo>
                  <a:cubicBezTo>
                    <a:pt x="1841" y="1"/>
                    <a:pt x="1717" y="66"/>
                    <a:pt x="1653" y="196"/>
                  </a:cubicBezTo>
                  <a:lnTo>
                    <a:pt x="1346" y="816"/>
                  </a:lnTo>
                  <a:cubicBezTo>
                    <a:pt x="1296" y="918"/>
                    <a:pt x="1198" y="989"/>
                    <a:pt x="1086" y="1005"/>
                  </a:cubicBezTo>
                  <a:lnTo>
                    <a:pt x="406" y="1102"/>
                  </a:lnTo>
                  <a:cubicBezTo>
                    <a:pt x="119" y="1147"/>
                    <a:pt x="1" y="1501"/>
                    <a:pt x="211" y="1699"/>
                  </a:cubicBezTo>
                  <a:lnTo>
                    <a:pt x="702" y="2181"/>
                  </a:lnTo>
                  <a:cubicBezTo>
                    <a:pt x="784" y="2263"/>
                    <a:pt x="820" y="2374"/>
                    <a:pt x="805" y="2487"/>
                  </a:cubicBezTo>
                  <a:lnTo>
                    <a:pt x="687" y="3167"/>
                  </a:lnTo>
                  <a:cubicBezTo>
                    <a:pt x="646" y="3394"/>
                    <a:pt x="827" y="3576"/>
                    <a:pt x="1030" y="3576"/>
                  </a:cubicBezTo>
                  <a:cubicBezTo>
                    <a:pt x="1084" y="3576"/>
                    <a:pt x="1139" y="3563"/>
                    <a:pt x="1193" y="3535"/>
                  </a:cubicBezTo>
                  <a:lnTo>
                    <a:pt x="1801" y="3214"/>
                  </a:lnTo>
                  <a:cubicBezTo>
                    <a:pt x="1852" y="3188"/>
                    <a:pt x="1909" y="3175"/>
                    <a:pt x="1965" y="3175"/>
                  </a:cubicBezTo>
                  <a:cubicBezTo>
                    <a:pt x="2021" y="3175"/>
                    <a:pt x="2078" y="3188"/>
                    <a:pt x="2129" y="3214"/>
                  </a:cubicBezTo>
                  <a:lnTo>
                    <a:pt x="2738" y="3535"/>
                  </a:lnTo>
                  <a:cubicBezTo>
                    <a:pt x="2791" y="3563"/>
                    <a:pt x="2847" y="3576"/>
                    <a:pt x="2900" y="3576"/>
                  </a:cubicBezTo>
                  <a:cubicBezTo>
                    <a:pt x="3102" y="3576"/>
                    <a:pt x="3280" y="3394"/>
                    <a:pt x="3244" y="3167"/>
                  </a:cubicBezTo>
                  <a:lnTo>
                    <a:pt x="3126" y="2487"/>
                  </a:lnTo>
                  <a:cubicBezTo>
                    <a:pt x="3106" y="2374"/>
                    <a:pt x="3147" y="2263"/>
                    <a:pt x="3229" y="2181"/>
                  </a:cubicBezTo>
                  <a:lnTo>
                    <a:pt x="3720" y="1699"/>
                  </a:lnTo>
                  <a:cubicBezTo>
                    <a:pt x="3928" y="1501"/>
                    <a:pt x="3812" y="1147"/>
                    <a:pt x="3525" y="1102"/>
                  </a:cubicBezTo>
                  <a:lnTo>
                    <a:pt x="2845" y="1005"/>
                  </a:lnTo>
                  <a:cubicBezTo>
                    <a:pt x="2732" y="989"/>
                    <a:pt x="2635" y="918"/>
                    <a:pt x="2585" y="816"/>
                  </a:cubicBezTo>
                  <a:lnTo>
                    <a:pt x="2278" y="196"/>
                  </a:lnTo>
                  <a:cubicBezTo>
                    <a:pt x="2213" y="66"/>
                    <a:pt x="2089" y="1"/>
                    <a:pt x="19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700;p40">
              <a:extLst>
                <a:ext uri="{FF2B5EF4-FFF2-40B4-BE49-F238E27FC236}">
                  <a16:creationId xmlns:a16="http://schemas.microsoft.com/office/drawing/2014/main" id="{DE2E3EC8-BF23-308B-713E-4C519E490192}"/>
                </a:ext>
              </a:extLst>
            </p:cNvPr>
            <p:cNvSpPr/>
            <p:nvPr/>
          </p:nvSpPr>
          <p:spPr>
            <a:xfrm>
              <a:off x="2260757" y="2606681"/>
              <a:ext cx="144099" cy="131347"/>
            </a:xfrm>
            <a:custGeom>
              <a:avLst/>
              <a:gdLst/>
              <a:ahLst/>
              <a:cxnLst/>
              <a:rect l="l" t="t" r="r" b="b"/>
              <a:pathLst>
                <a:path w="3924" h="3577" extrusionOk="0">
                  <a:moveTo>
                    <a:pt x="1960" y="1"/>
                  </a:moveTo>
                  <a:cubicBezTo>
                    <a:pt x="1835" y="1"/>
                    <a:pt x="1711" y="66"/>
                    <a:pt x="1647" y="196"/>
                  </a:cubicBezTo>
                  <a:lnTo>
                    <a:pt x="1340" y="816"/>
                  </a:lnTo>
                  <a:cubicBezTo>
                    <a:pt x="1290" y="918"/>
                    <a:pt x="1193" y="989"/>
                    <a:pt x="1080" y="1005"/>
                  </a:cubicBezTo>
                  <a:lnTo>
                    <a:pt x="400" y="1102"/>
                  </a:lnTo>
                  <a:cubicBezTo>
                    <a:pt x="113" y="1147"/>
                    <a:pt x="1" y="1501"/>
                    <a:pt x="205" y="1699"/>
                  </a:cubicBezTo>
                  <a:lnTo>
                    <a:pt x="696" y="2181"/>
                  </a:lnTo>
                  <a:cubicBezTo>
                    <a:pt x="778" y="2263"/>
                    <a:pt x="818" y="2374"/>
                    <a:pt x="799" y="2487"/>
                  </a:cubicBezTo>
                  <a:lnTo>
                    <a:pt x="681" y="3167"/>
                  </a:lnTo>
                  <a:cubicBezTo>
                    <a:pt x="644" y="3394"/>
                    <a:pt x="822" y="3576"/>
                    <a:pt x="1027" y="3576"/>
                  </a:cubicBezTo>
                  <a:cubicBezTo>
                    <a:pt x="1082" y="3576"/>
                    <a:pt x="1138" y="3563"/>
                    <a:pt x="1193" y="3535"/>
                  </a:cubicBezTo>
                  <a:lnTo>
                    <a:pt x="1795" y="3214"/>
                  </a:lnTo>
                  <a:cubicBezTo>
                    <a:pt x="1847" y="3188"/>
                    <a:pt x="1903" y="3175"/>
                    <a:pt x="1960" y="3175"/>
                  </a:cubicBezTo>
                  <a:cubicBezTo>
                    <a:pt x="2016" y="3175"/>
                    <a:pt x="2072" y="3188"/>
                    <a:pt x="2123" y="3214"/>
                  </a:cubicBezTo>
                  <a:lnTo>
                    <a:pt x="2732" y="3535"/>
                  </a:lnTo>
                  <a:cubicBezTo>
                    <a:pt x="2785" y="3563"/>
                    <a:pt x="2841" y="3576"/>
                    <a:pt x="2894" y="3576"/>
                  </a:cubicBezTo>
                  <a:cubicBezTo>
                    <a:pt x="3098" y="3576"/>
                    <a:pt x="3278" y="3394"/>
                    <a:pt x="3237" y="3167"/>
                  </a:cubicBezTo>
                  <a:lnTo>
                    <a:pt x="3119" y="2487"/>
                  </a:lnTo>
                  <a:cubicBezTo>
                    <a:pt x="3105" y="2374"/>
                    <a:pt x="3140" y="2263"/>
                    <a:pt x="3223" y="2181"/>
                  </a:cubicBezTo>
                  <a:lnTo>
                    <a:pt x="3714" y="1699"/>
                  </a:lnTo>
                  <a:cubicBezTo>
                    <a:pt x="3923" y="1501"/>
                    <a:pt x="3806" y="1147"/>
                    <a:pt x="3518" y="1102"/>
                  </a:cubicBezTo>
                  <a:lnTo>
                    <a:pt x="2838" y="1005"/>
                  </a:lnTo>
                  <a:cubicBezTo>
                    <a:pt x="2727" y="989"/>
                    <a:pt x="2629" y="918"/>
                    <a:pt x="2578" y="816"/>
                  </a:cubicBezTo>
                  <a:lnTo>
                    <a:pt x="2276" y="196"/>
                  </a:lnTo>
                  <a:cubicBezTo>
                    <a:pt x="2210" y="66"/>
                    <a:pt x="2085" y="1"/>
                    <a:pt x="1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Google Shape;701;p40">
            <a:extLst>
              <a:ext uri="{FF2B5EF4-FFF2-40B4-BE49-F238E27FC236}">
                <a16:creationId xmlns:a16="http://schemas.microsoft.com/office/drawing/2014/main" id="{FD7C6D49-FD77-2F0D-2F5A-9B554A10F144}"/>
              </a:ext>
            </a:extLst>
          </p:cNvPr>
          <p:cNvSpPr/>
          <p:nvPr/>
        </p:nvSpPr>
        <p:spPr>
          <a:xfrm>
            <a:off x="1591957" y="1573125"/>
            <a:ext cx="576015" cy="38928"/>
          </a:xfrm>
          <a:custGeom>
            <a:avLst/>
            <a:gdLst/>
            <a:ahLst/>
            <a:cxnLst/>
            <a:rect l="l" t="t" r="r" b="b"/>
            <a:pathLst>
              <a:path w="21856" h="1295" extrusionOk="0">
                <a:moveTo>
                  <a:pt x="647" y="1"/>
                </a:moveTo>
                <a:cubicBezTo>
                  <a:pt x="286" y="1"/>
                  <a:pt x="0" y="286"/>
                  <a:pt x="0" y="648"/>
                </a:cubicBezTo>
                <a:cubicBezTo>
                  <a:pt x="0" y="1002"/>
                  <a:pt x="286" y="1294"/>
                  <a:pt x="647" y="1294"/>
                </a:cubicBezTo>
                <a:lnTo>
                  <a:pt x="21209" y="1294"/>
                </a:lnTo>
                <a:cubicBezTo>
                  <a:pt x="21570" y="1294"/>
                  <a:pt x="21855" y="1002"/>
                  <a:pt x="21855" y="648"/>
                </a:cubicBezTo>
                <a:cubicBezTo>
                  <a:pt x="21855" y="286"/>
                  <a:pt x="21570" y="1"/>
                  <a:pt x="2120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702;p40">
            <a:extLst>
              <a:ext uri="{FF2B5EF4-FFF2-40B4-BE49-F238E27FC236}">
                <a16:creationId xmlns:a16="http://schemas.microsoft.com/office/drawing/2014/main" id="{7E526AF9-4CA3-F410-8E11-E7A4A8BEF569}"/>
              </a:ext>
            </a:extLst>
          </p:cNvPr>
          <p:cNvSpPr/>
          <p:nvPr/>
        </p:nvSpPr>
        <p:spPr>
          <a:xfrm>
            <a:off x="1591957" y="1661533"/>
            <a:ext cx="576015" cy="38868"/>
          </a:xfrm>
          <a:custGeom>
            <a:avLst/>
            <a:gdLst/>
            <a:ahLst/>
            <a:cxnLst/>
            <a:rect l="l" t="t" r="r" b="b"/>
            <a:pathLst>
              <a:path w="21856" h="1293" extrusionOk="0">
                <a:moveTo>
                  <a:pt x="647" y="0"/>
                </a:moveTo>
                <a:cubicBezTo>
                  <a:pt x="286" y="0"/>
                  <a:pt x="0" y="291"/>
                  <a:pt x="0" y="646"/>
                </a:cubicBezTo>
                <a:cubicBezTo>
                  <a:pt x="0" y="1007"/>
                  <a:pt x="286" y="1292"/>
                  <a:pt x="647" y="1292"/>
                </a:cubicBezTo>
                <a:lnTo>
                  <a:pt x="21209" y="1292"/>
                </a:lnTo>
                <a:cubicBezTo>
                  <a:pt x="21570" y="1292"/>
                  <a:pt x="21855" y="1007"/>
                  <a:pt x="21855" y="646"/>
                </a:cubicBezTo>
                <a:cubicBezTo>
                  <a:pt x="21855" y="291"/>
                  <a:pt x="21570" y="0"/>
                  <a:pt x="2120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703;p40">
            <a:extLst>
              <a:ext uri="{FF2B5EF4-FFF2-40B4-BE49-F238E27FC236}">
                <a16:creationId xmlns:a16="http://schemas.microsoft.com/office/drawing/2014/main" id="{A46B8D40-6C8C-F0C5-57A3-01D3099E1A41}"/>
              </a:ext>
            </a:extLst>
          </p:cNvPr>
          <p:cNvSpPr/>
          <p:nvPr/>
        </p:nvSpPr>
        <p:spPr>
          <a:xfrm>
            <a:off x="1591957" y="1749701"/>
            <a:ext cx="481479" cy="38898"/>
          </a:xfrm>
          <a:custGeom>
            <a:avLst/>
            <a:gdLst/>
            <a:ahLst/>
            <a:cxnLst/>
            <a:rect l="l" t="t" r="r" b="b"/>
            <a:pathLst>
              <a:path w="18269" h="1294" extrusionOk="0">
                <a:moveTo>
                  <a:pt x="647" y="1"/>
                </a:moveTo>
                <a:cubicBezTo>
                  <a:pt x="286" y="1"/>
                  <a:pt x="0" y="293"/>
                  <a:pt x="0" y="647"/>
                </a:cubicBezTo>
                <a:cubicBezTo>
                  <a:pt x="0" y="1007"/>
                  <a:pt x="286" y="1294"/>
                  <a:pt x="647" y="1294"/>
                </a:cubicBezTo>
                <a:lnTo>
                  <a:pt x="17623" y="1294"/>
                </a:lnTo>
                <a:cubicBezTo>
                  <a:pt x="17978" y="1294"/>
                  <a:pt x="18269" y="1007"/>
                  <a:pt x="18269" y="647"/>
                </a:cubicBezTo>
                <a:cubicBezTo>
                  <a:pt x="18269" y="293"/>
                  <a:pt x="17978" y="1"/>
                  <a:pt x="1762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704;p40">
            <a:extLst>
              <a:ext uri="{FF2B5EF4-FFF2-40B4-BE49-F238E27FC236}">
                <a16:creationId xmlns:a16="http://schemas.microsoft.com/office/drawing/2014/main" id="{1B2E7A64-EB58-619A-7606-A17D2F82F540}"/>
              </a:ext>
            </a:extLst>
          </p:cNvPr>
          <p:cNvGrpSpPr/>
          <p:nvPr/>
        </p:nvGrpSpPr>
        <p:grpSpPr>
          <a:xfrm>
            <a:off x="1830357" y="2571750"/>
            <a:ext cx="1355700" cy="262500"/>
            <a:chOff x="1884725" y="2724775"/>
            <a:chExt cx="1355700" cy="262500"/>
          </a:xfrm>
        </p:grpSpPr>
        <p:sp>
          <p:nvSpPr>
            <p:cNvPr id="156" name="Google Shape;705;p40">
              <a:extLst>
                <a:ext uri="{FF2B5EF4-FFF2-40B4-BE49-F238E27FC236}">
                  <a16:creationId xmlns:a16="http://schemas.microsoft.com/office/drawing/2014/main" id="{EC885C2C-FF55-B8FE-A82D-E365BF950B93}"/>
                </a:ext>
              </a:extLst>
            </p:cNvPr>
            <p:cNvSpPr/>
            <p:nvPr/>
          </p:nvSpPr>
          <p:spPr>
            <a:xfrm>
              <a:off x="1884725" y="2724775"/>
              <a:ext cx="1355700" cy="262500"/>
            </a:xfrm>
            <a:prstGeom prst="roundRect">
              <a:avLst>
                <a:gd name="adj" fmla="val 23686"/>
              </a:avLst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2698631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706;p40">
              <a:extLst>
                <a:ext uri="{FF2B5EF4-FFF2-40B4-BE49-F238E27FC236}">
                  <a16:creationId xmlns:a16="http://schemas.microsoft.com/office/drawing/2014/main" id="{1159BF0D-7400-BDF0-66EA-02D7931F8843}"/>
                </a:ext>
              </a:extLst>
            </p:cNvPr>
            <p:cNvSpPr/>
            <p:nvPr/>
          </p:nvSpPr>
          <p:spPr>
            <a:xfrm>
              <a:off x="2176700" y="2836550"/>
              <a:ext cx="964615" cy="38924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solidFill>
              <a:srgbClr val="2928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707;p40">
              <a:extLst>
                <a:ext uri="{FF2B5EF4-FFF2-40B4-BE49-F238E27FC236}">
                  <a16:creationId xmlns:a16="http://schemas.microsoft.com/office/drawing/2014/main" id="{3E78FB73-5177-A47A-9EC5-D876A0F6966A}"/>
                </a:ext>
              </a:extLst>
            </p:cNvPr>
            <p:cNvSpPr/>
            <p:nvPr/>
          </p:nvSpPr>
          <p:spPr>
            <a:xfrm>
              <a:off x="2176700" y="2836550"/>
              <a:ext cx="463839" cy="38924"/>
            </a:xfrm>
            <a:custGeom>
              <a:avLst/>
              <a:gdLst/>
              <a:ahLst/>
              <a:cxnLst/>
              <a:rect l="l" t="t" r="r" b="b"/>
              <a:pathLst>
                <a:path w="21856" h="1295" extrusionOk="0">
                  <a:moveTo>
                    <a:pt x="647" y="1"/>
                  </a:moveTo>
                  <a:cubicBezTo>
                    <a:pt x="286" y="1"/>
                    <a:pt x="0" y="286"/>
                    <a:pt x="0" y="648"/>
                  </a:cubicBezTo>
                  <a:cubicBezTo>
                    <a:pt x="0" y="1002"/>
                    <a:pt x="286" y="1294"/>
                    <a:pt x="647" y="1294"/>
                  </a:cubicBezTo>
                  <a:lnTo>
                    <a:pt x="21209" y="1294"/>
                  </a:lnTo>
                  <a:cubicBezTo>
                    <a:pt x="21570" y="1294"/>
                    <a:pt x="21855" y="1002"/>
                    <a:pt x="21855" y="648"/>
                  </a:cubicBezTo>
                  <a:cubicBezTo>
                    <a:pt x="21855" y="286"/>
                    <a:pt x="21570" y="1"/>
                    <a:pt x="21209" y="1"/>
                  </a:cubicBez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708;p40">
              <a:extLst>
                <a:ext uri="{FF2B5EF4-FFF2-40B4-BE49-F238E27FC236}">
                  <a16:creationId xmlns:a16="http://schemas.microsoft.com/office/drawing/2014/main" id="{19D1A1D0-FE39-AA4A-4193-3ECEE4C76D73}"/>
                </a:ext>
              </a:extLst>
            </p:cNvPr>
            <p:cNvSpPr/>
            <p:nvPr/>
          </p:nvSpPr>
          <p:spPr>
            <a:xfrm>
              <a:off x="1983825" y="2792040"/>
              <a:ext cx="133214" cy="127937"/>
            </a:xfrm>
            <a:custGeom>
              <a:avLst/>
              <a:gdLst/>
              <a:ahLst/>
              <a:cxnLst/>
              <a:rect l="l" t="t" r="r" b="b"/>
              <a:pathLst>
                <a:path w="9517" h="9140" extrusionOk="0">
                  <a:moveTo>
                    <a:pt x="2167" y="1"/>
                  </a:moveTo>
                  <a:lnTo>
                    <a:pt x="2167" y="4844"/>
                  </a:lnTo>
                  <a:lnTo>
                    <a:pt x="0" y="4844"/>
                  </a:lnTo>
                  <a:lnTo>
                    <a:pt x="2167" y="6803"/>
                  </a:lnTo>
                  <a:lnTo>
                    <a:pt x="4761" y="9139"/>
                  </a:lnTo>
                  <a:lnTo>
                    <a:pt x="9517" y="4844"/>
                  </a:lnTo>
                  <a:lnTo>
                    <a:pt x="7348" y="4844"/>
                  </a:lnTo>
                  <a:lnTo>
                    <a:pt x="7348" y="1"/>
                  </a:lnTo>
                  <a:close/>
                </a:path>
              </a:pathLst>
            </a:custGeom>
            <a:gradFill>
              <a:gsLst>
                <a:gs pos="0">
                  <a:srgbClr val="E9A984"/>
                </a:gs>
                <a:gs pos="100000">
                  <a:srgbClr val="E57C85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709;p40">
            <a:extLst>
              <a:ext uri="{FF2B5EF4-FFF2-40B4-BE49-F238E27FC236}">
                <a16:creationId xmlns:a16="http://schemas.microsoft.com/office/drawing/2014/main" id="{EF6A2BE2-4736-D9D8-E217-586A0FDCC82B}"/>
              </a:ext>
            </a:extLst>
          </p:cNvPr>
          <p:cNvGrpSpPr/>
          <p:nvPr/>
        </p:nvGrpSpPr>
        <p:grpSpPr>
          <a:xfrm>
            <a:off x="1197552" y="3299518"/>
            <a:ext cx="694832" cy="494692"/>
            <a:chOff x="3336290" y="764021"/>
            <a:chExt cx="810300" cy="576900"/>
          </a:xfrm>
        </p:grpSpPr>
        <p:sp>
          <p:nvSpPr>
            <p:cNvPr id="161" name="Google Shape;710;p40">
              <a:extLst>
                <a:ext uri="{FF2B5EF4-FFF2-40B4-BE49-F238E27FC236}">
                  <a16:creationId xmlns:a16="http://schemas.microsoft.com/office/drawing/2014/main" id="{DC8E1692-E6C9-5412-78B1-885A0AD20BC2}"/>
                </a:ext>
              </a:extLst>
            </p:cNvPr>
            <p:cNvSpPr/>
            <p:nvPr/>
          </p:nvSpPr>
          <p:spPr>
            <a:xfrm rot="-5401788">
              <a:off x="3452990" y="647471"/>
              <a:ext cx="576900" cy="8100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rgbClr val="FFFFFF"/>
                </a:gs>
                <a:gs pos="100000">
                  <a:srgbClr val="C5C7F4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711;p40">
              <a:extLst>
                <a:ext uri="{FF2B5EF4-FFF2-40B4-BE49-F238E27FC236}">
                  <a16:creationId xmlns:a16="http://schemas.microsoft.com/office/drawing/2014/main" id="{A480A0FF-6D59-B1EA-B26F-DD58175A6511}"/>
                </a:ext>
              </a:extLst>
            </p:cNvPr>
            <p:cNvSpPr/>
            <p:nvPr/>
          </p:nvSpPr>
          <p:spPr>
            <a:xfrm>
              <a:off x="3414726" y="1013671"/>
              <a:ext cx="653730" cy="281110"/>
            </a:xfrm>
            <a:custGeom>
              <a:avLst/>
              <a:gdLst/>
              <a:ahLst/>
              <a:cxnLst/>
              <a:rect l="l" t="t" r="r" b="b"/>
              <a:pathLst>
                <a:path w="28015" h="14176" extrusionOk="0">
                  <a:moveTo>
                    <a:pt x="7411" y="1"/>
                  </a:moveTo>
                  <a:cubicBezTo>
                    <a:pt x="6941" y="1"/>
                    <a:pt x="6471" y="194"/>
                    <a:pt x="6132" y="580"/>
                  </a:cubicBezTo>
                  <a:lnTo>
                    <a:pt x="429" y="7037"/>
                  </a:lnTo>
                  <a:cubicBezTo>
                    <a:pt x="154" y="7353"/>
                    <a:pt x="0" y="7752"/>
                    <a:pt x="0" y="8170"/>
                  </a:cubicBezTo>
                  <a:lnTo>
                    <a:pt x="0" y="12472"/>
                  </a:lnTo>
                  <a:cubicBezTo>
                    <a:pt x="0" y="13409"/>
                    <a:pt x="766" y="14175"/>
                    <a:pt x="1711" y="14175"/>
                  </a:cubicBezTo>
                  <a:lnTo>
                    <a:pt x="26304" y="14175"/>
                  </a:lnTo>
                  <a:cubicBezTo>
                    <a:pt x="27249" y="14175"/>
                    <a:pt x="28015" y="13409"/>
                    <a:pt x="28015" y="12472"/>
                  </a:cubicBezTo>
                  <a:lnTo>
                    <a:pt x="28015" y="8742"/>
                  </a:lnTo>
                  <a:cubicBezTo>
                    <a:pt x="28015" y="8245"/>
                    <a:pt x="27798" y="7776"/>
                    <a:pt x="27420" y="7449"/>
                  </a:cubicBezTo>
                  <a:lnTo>
                    <a:pt x="22816" y="3486"/>
                  </a:lnTo>
                  <a:cubicBezTo>
                    <a:pt x="22496" y="3210"/>
                    <a:pt x="22100" y="3072"/>
                    <a:pt x="21705" y="3072"/>
                  </a:cubicBezTo>
                  <a:cubicBezTo>
                    <a:pt x="21289" y="3072"/>
                    <a:pt x="20874" y="3224"/>
                    <a:pt x="20546" y="3526"/>
                  </a:cubicBezTo>
                  <a:lnTo>
                    <a:pt x="16959" y="6826"/>
                  </a:lnTo>
                  <a:cubicBezTo>
                    <a:pt x="16631" y="7127"/>
                    <a:pt x="16216" y="7277"/>
                    <a:pt x="15803" y="7277"/>
                  </a:cubicBezTo>
                  <a:cubicBezTo>
                    <a:pt x="15352" y="7277"/>
                    <a:pt x="14902" y="7099"/>
                    <a:pt x="14568" y="6746"/>
                  </a:cubicBezTo>
                  <a:lnTo>
                    <a:pt x="8648" y="529"/>
                  </a:lnTo>
                  <a:cubicBezTo>
                    <a:pt x="8310" y="177"/>
                    <a:pt x="7860" y="1"/>
                    <a:pt x="7411" y="1"/>
                  </a:cubicBezTo>
                  <a:close/>
                </a:path>
              </a:pathLst>
            </a:custGeom>
            <a:gradFill>
              <a:gsLst>
                <a:gs pos="0">
                  <a:srgbClr val="80DFFF"/>
                </a:gs>
                <a:gs pos="100000">
                  <a:srgbClr val="318FFA">
                    <a:alpha val="71764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712;p40">
              <a:extLst>
                <a:ext uri="{FF2B5EF4-FFF2-40B4-BE49-F238E27FC236}">
                  <a16:creationId xmlns:a16="http://schemas.microsoft.com/office/drawing/2014/main" id="{D8E4EC92-261F-6F78-BCF8-0BC4968706DD}"/>
                </a:ext>
              </a:extLst>
            </p:cNvPr>
            <p:cNvSpPr/>
            <p:nvPr/>
          </p:nvSpPr>
          <p:spPr>
            <a:xfrm>
              <a:off x="3848871" y="832785"/>
              <a:ext cx="144823" cy="144867"/>
            </a:xfrm>
            <a:custGeom>
              <a:avLst/>
              <a:gdLst/>
              <a:ahLst/>
              <a:cxnLst/>
              <a:rect l="l" t="t" r="r" b="b"/>
              <a:pathLst>
                <a:path w="4416" h="4417" extrusionOk="0">
                  <a:moveTo>
                    <a:pt x="2208" y="1"/>
                  </a:moveTo>
                  <a:cubicBezTo>
                    <a:pt x="991" y="1"/>
                    <a:pt x="1" y="990"/>
                    <a:pt x="1" y="2209"/>
                  </a:cubicBezTo>
                  <a:cubicBezTo>
                    <a:pt x="1" y="3427"/>
                    <a:pt x="991" y="4417"/>
                    <a:pt x="2208" y="4417"/>
                  </a:cubicBezTo>
                  <a:cubicBezTo>
                    <a:pt x="3427" y="4417"/>
                    <a:pt x="4416" y="3427"/>
                    <a:pt x="4416" y="2209"/>
                  </a:cubicBezTo>
                  <a:cubicBezTo>
                    <a:pt x="4416" y="990"/>
                    <a:pt x="3427" y="1"/>
                    <a:pt x="2208" y="1"/>
                  </a:cubicBezTo>
                  <a:close/>
                </a:path>
              </a:pathLst>
            </a:custGeom>
            <a:gradFill>
              <a:gsLst>
                <a:gs pos="0">
                  <a:srgbClr val="FFF68E"/>
                </a:gs>
                <a:gs pos="100000">
                  <a:srgbClr val="FFD96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713;p40">
            <a:extLst>
              <a:ext uri="{FF2B5EF4-FFF2-40B4-BE49-F238E27FC236}">
                <a16:creationId xmlns:a16="http://schemas.microsoft.com/office/drawing/2014/main" id="{3967C40C-6477-E62F-D9E0-43FCAA8B988B}"/>
              </a:ext>
            </a:extLst>
          </p:cNvPr>
          <p:cNvGrpSpPr/>
          <p:nvPr/>
        </p:nvGrpSpPr>
        <p:grpSpPr>
          <a:xfrm>
            <a:off x="2840634" y="3299519"/>
            <a:ext cx="767672" cy="251306"/>
            <a:chOff x="6394925" y="2541508"/>
            <a:chExt cx="736800" cy="241200"/>
          </a:xfrm>
        </p:grpSpPr>
        <p:sp>
          <p:nvSpPr>
            <p:cNvPr id="165" name="Google Shape;714;p40">
              <a:extLst>
                <a:ext uri="{FF2B5EF4-FFF2-40B4-BE49-F238E27FC236}">
                  <a16:creationId xmlns:a16="http://schemas.microsoft.com/office/drawing/2014/main" id="{94F1BE00-D0B1-7C47-7D3B-FFFBA4091A65}"/>
                </a:ext>
              </a:extLst>
            </p:cNvPr>
            <p:cNvSpPr/>
            <p:nvPr/>
          </p:nvSpPr>
          <p:spPr>
            <a:xfrm rot="-5400000">
              <a:off x="6642725" y="2293708"/>
              <a:ext cx="241200" cy="736800"/>
            </a:xfrm>
            <a:prstGeom prst="roundRect">
              <a:avLst>
                <a:gd name="adj" fmla="val 7267"/>
              </a:avLst>
            </a:prstGeom>
            <a:gradFill>
              <a:gsLst>
                <a:gs pos="0">
                  <a:schemeClr val="lt2"/>
                </a:gs>
                <a:gs pos="100000">
                  <a:srgbClr val="E57C8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715;p40">
              <a:extLst>
                <a:ext uri="{FF2B5EF4-FFF2-40B4-BE49-F238E27FC236}">
                  <a16:creationId xmlns:a16="http://schemas.microsoft.com/office/drawing/2014/main" id="{2F87A646-CC8B-C8DB-712D-A0A9DFD09FAD}"/>
                </a:ext>
              </a:extLst>
            </p:cNvPr>
            <p:cNvSpPr/>
            <p:nvPr/>
          </p:nvSpPr>
          <p:spPr>
            <a:xfrm rot="-5400000">
              <a:off x="6465199" y="2584700"/>
              <a:ext cx="152700" cy="154800"/>
            </a:xfrm>
            <a:prstGeom prst="roundRect">
              <a:avLst>
                <a:gd name="adj" fmla="val 7267"/>
              </a:avLst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716;p40">
              <a:extLst>
                <a:ext uri="{FF2B5EF4-FFF2-40B4-BE49-F238E27FC236}">
                  <a16:creationId xmlns:a16="http://schemas.microsoft.com/office/drawing/2014/main" id="{B9B5502E-8839-8898-DB5A-80AAA6F71018}"/>
                </a:ext>
              </a:extLst>
            </p:cNvPr>
            <p:cNvSpPr/>
            <p:nvPr/>
          </p:nvSpPr>
          <p:spPr>
            <a:xfrm rot="-5400000">
              <a:off x="6686966" y="2584700"/>
              <a:ext cx="152700" cy="154800"/>
            </a:xfrm>
            <a:prstGeom prst="roundRect">
              <a:avLst>
                <a:gd name="adj" fmla="val 7267"/>
              </a:avLst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717;p40">
              <a:extLst>
                <a:ext uri="{FF2B5EF4-FFF2-40B4-BE49-F238E27FC236}">
                  <a16:creationId xmlns:a16="http://schemas.microsoft.com/office/drawing/2014/main" id="{0E0D452E-AF57-BB89-EBE0-EC8701B1010F}"/>
                </a:ext>
              </a:extLst>
            </p:cNvPr>
            <p:cNvSpPr/>
            <p:nvPr/>
          </p:nvSpPr>
          <p:spPr>
            <a:xfrm rot="-5400000">
              <a:off x="6908732" y="2584700"/>
              <a:ext cx="152700" cy="154800"/>
            </a:xfrm>
            <a:prstGeom prst="roundRect">
              <a:avLst>
                <a:gd name="adj" fmla="val 7267"/>
              </a:avLst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718;p40">
            <a:extLst>
              <a:ext uri="{FF2B5EF4-FFF2-40B4-BE49-F238E27FC236}">
                <a16:creationId xmlns:a16="http://schemas.microsoft.com/office/drawing/2014/main" id="{00F5451A-8703-02CF-F41F-75283833B8B9}"/>
              </a:ext>
            </a:extLst>
          </p:cNvPr>
          <p:cNvSpPr/>
          <p:nvPr/>
        </p:nvSpPr>
        <p:spPr>
          <a:xfrm>
            <a:off x="3278931" y="1546527"/>
            <a:ext cx="440861" cy="441047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rgbClr val="E57C85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719;p40">
            <a:extLst>
              <a:ext uri="{FF2B5EF4-FFF2-40B4-BE49-F238E27FC236}">
                <a16:creationId xmlns:a16="http://schemas.microsoft.com/office/drawing/2014/main" id="{E3F27858-71B3-2116-9F3B-955DFD56CDBE}"/>
              </a:ext>
            </a:extLst>
          </p:cNvPr>
          <p:cNvSpPr/>
          <p:nvPr/>
        </p:nvSpPr>
        <p:spPr>
          <a:xfrm>
            <a:off x="3381024" y="1659351"/>
            <a:ext cx="236675" cy="215400"/>
          </a:xfrm>
          <a:custGeom>
            <a:avLst/>
            <a:gdLst/>
            <a:ahLst/>
            <a:cxnLst/>
            <a:rect l="l" t="t" r="r" b="b"/>
            <a:pathLst>
              <a:path w="9467" h="8616" extrusionOk="0">
                <a:moveTo>
                  <a:pt x="4733" y="1"/>
                </a:moveTo>
                <a:cubicBezTo>
                  <a:pt x="4606" y="1"/>
                  <a:pt x="4480" y="48"/>
                  <a:pt x="4383" y="142"/>
                </a:cubicBezTo>
                <a:lnTo>
                  <a:pt x="210" y="4131"/>
                </a:lnTo>
                <a:cubicBezTo>
                  <a:pt x="10" y="4325"/>
                  <a:pt x="0" y="4648"/>
                  <a:pt x="194" y="4847"/>
                </a:cubicBezTo>
                <a:cubicBezTo>
                  <a:pt x="295" y="4952"/>
                  <a:pt x="429" y="5005"/>
                  <a:pt x="564" y="5005"/>
                </a:cubicBezTo>
                <a:cubicBezTo>
                  <a:pt x="690" y="5005"/>
                  <a:pt x="817" y="4959"/>
                  <a:pt x="916" y="4867"/>
                </a:cubicBezTo>
                <a:lnTo>
                  <a:pt x="4730" y="1211"/>
                </a:lnTo>
                <a:lnTo>
                  <a:pt x="8551" y="4867"/>
                </a:lnTo>
                <a:cubicBezTo>
                  <a:pt x="8648" y="4959"/>
                  <a:pt x="8776" y="5005"/>
                  <a:pt x="8903" y="5005"/>
                </a:cubicBezTo>
                <a:cubicBezTo>
                  <a:pt x="9037" y="5005"/>
                  <a:pt x="9170" y="4955"/>
                  <a:pt x="9271" y="4847"/>
                </a:cubicBezTo>
                <a:cubicBezTo>
                  <a:pt x="9467" y="4648"/>
                  <a:pt x="9456" y="4325"/>
                  <a:pt x="9257" y="4131"/>
                </a:cubicBezTo>
                <a:lnTo>
                  <a:pt x="5084" y="142"/>
                </a:lnTo>
                <a:cubicBezTo>
                  <a:pt x="4986" y="48"/>
                  <a:pt x="4860" y="1"/>
                  <a:pt x="4733" y="1"/>
                </a:cubicBezTo>
                <a:close/>
                <a:moveTo>
                  <a:pt x="4730" y="2203"/>
                </a:moveTo>
                <a:lnTo>
                  <a:pt x="1355" y="5434"/>
                </a:lnTo>
                <a:lnTo>
                  <a:pt x="1355" y="8616"/>
                </a:lnTo>
                <a:lnTo>
                  <a:pt x="3928" y="8616"/>
                </a:lnTo>
                <a:lnTo>
                  <a:pt x="3928" y="6529"/>
                </a:lnTo>
                <a:lnTo>
                  <a:pt x="5539" y="6529"/>
                </a:lnTo>
                <a:lnTo>
                  <a:pt x="5539" y="8616"/>
                </a:lnTo>
                <a:lnTo>
                  <a:pt x="8106" y="8616"/>
                </a:lnTo>
                <a:lnTo>
                  <a:pt x="8106" y="5434"/>
                </a:lnTo>
                <a:lnTo>
                  <a:pt x="4730" y="2203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720;p40">
            <a:extLst>
              <a:ext uri="{FF2B5EF4-FFF2-40B4-BE49-F238E27FC236}">
                <a16:creationId xmlns:a16="http://schemas.microsoft.com/office/drawing/2014/main" id="{0C91A8DC-CD8B-7E62-8746-18A4F83E5C52}"/>
              </a:ext>
            </a:extLst>
          </p:cNvPr>
          <p:cNvSpPr/>
          <p:nvPr/>
        </p:nvSpPr>
        <p:spPr>
          <a:xfrm>
            <a:off x="3064515" y="1700100"/>
            <a:ext cx="133828" cy="133884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rgbClr val="E57C85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721;p40">
            <a:extLst>
              <a:ext uri="{FF2B5EF4-FFF2-40B4-BE49-F238E27FC236}">
                <a16:creationId xmlns:a16="http://schemas.microsoft.com/office/drawing/2014/main" id="{FEE1242E-7A16-BCC7-FD96-4960AED5E775}"/>
              </a:ext>
            </a:extLst>
          </p:cNvPr>
          <p:cNvSpPr/>
          <p:nvPr/>
        </p:nvSpPr>
        <p:spPr>
          <a:xfrm>
            <a:off x="2850106" y="1700100"/>
            <a:ext cx="133828" cy="133884"/>
          </a:xfrm>
          <a:custGeom>
            <a:avLst/>
            <a:gdLst/>
            <a:ahLst/>
            <a:cxnLst/>
            <a:rect l="l" t="t" r="r" b="b"/>
            <a:pathLst>
              <a:path w="14203" h="14209" extrusionOk="0">
                <a:moveTo>
                  <a:pt x="7104" y="0"/>
                </a:moveTo>
                <a:cubicBezTo>
                  <a:pt x="3186" y="0"/>
                  <a:pt x="0" y="3181"/>
                  <a:pt x="0" y="7099"/>
                </a:cubicBezTo>
                <a:cubicBezTo>
                  <a:pt x="0" y="9129"/>
                  <a:pt x="847" y="10953"/>
                  <a:pt x="2209" y="12247"/>
                </a:cubicBezTo>
                <a:cubicBezTo>
                  <a:pt x="3484" y="13466"/>
                  <a:pt x="5211" y="14208"/>
                  <a:pt x="7104" y="14208"/>
                </a:cubicBezTo>
                <a:cubicBezTo>
                  <a:pt x="8998" y="14208"/>
                  <a:pt x="10725" y="13466"/>
                  <a:pt x="12000" y="12247"/>
                </a:cubicBezTo>
                <a:cubicBezTo>
                  <a:pt x="13357" y="10948"/>
                  <a:pt x="14202" y="9129"/>
                  <a:pt x="14202" y="7099"/>
                </a:cubicBezTo>
                <a:cubicBezTo>
                  <a:pt x="14202" y="3181"/>
                  <a:pt x="11029" y="0"/>
                  <a:pt x="71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rgbClr val="E57C85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321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6542117" y="4755900"/>
            <a:ext cx="2315434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Baloo Bhaijaan" panose="03080902040302020200" pitchFamily="66" charset="-78"/>
                <a:ea typeface="Silom" pitchFamily="2" charset="-34"/>
                <a:cs typeface="Baloo Bhaijaan" panose="03080902040302020200" pitchFamily="66" charset="-78"/>
                <a:sym typeface="Oswald"/>
              </a:rPr>
              <a:t>By Nirmal Rampersand</a:t>
            </a:r>
            <a:endParaRPr sz="1200" b="1" dirty="0">
              <a:solidFill>
                <a:schemeClr val="dk2"/>
              </a:solidFill>
              <a:latin typeface="Baloo Bhaijaan" panose="03080902040302020200" pitchFamily="66" charset="-78"/>
              <a:ea typeface="Silom" pitchFamily="2" charset="-34"/>
              <a:cs typeface="Baloo Bhaijaan" panose="03080902040302020200" pitchFamily="66" charset="-78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70;p62">
            <a:extLst>
              <a:ext uri="{FF2B5EF4-FFF2-40B4-BE49-F238E27FC236}">
                <a16:creationId xmlns:a16="http://schemas.microsoft.com/office/drawing/2014/main" id="{D16E43C3-9D0C-790E-68B8-E7DF38B8D266}"/>
              </a:ext>
            </a:extLst>
          </p:cNvPr>
          <p:cNvSpPr txBox="1">
            <a:spLocks/>
          </p:cNvSpPr>
          <p:nvPr/>
        </p:nvSpPr>
        <p:spPr>
          <a:xfrm>
            <a:off x="906530" y="1427329"/>
            <a:ext cx="4596648" cy="1436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pre-trained model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concept-based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sentiment prediction</a:t>
            </a:r>
          </a:p>
        </p:txBody>
      </p:sp>
      <p:sp>
        <p:nvSpPr>
          <p:cNvPr id="26" name="Google Shape;956;p50">
            <a:extLst>
              <a:ext uri="{FF2B5EF4-FFF2-40B4-BE49-F238E27FC236}">
                <a16:creationId xmlns:a16="http://schemas.microsoft.com/office/drawing/2014/main" id="{BB88DA61-3FB1-71D7-1479-F48FDE296F42}"/>
              </a:ext>
            </a:extLst>
          </p:cNvPr>
          <p:cNvSpPr txBox="1">
            <a:spLocks/>
          </p:cNvSpPr>
          <p:nvPr/>
        </p:nvSpPr>
        <p:spPr>
          <a:xfrm>
            <a:off x="906530" y="8546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Bonus: Concept Analysis</a:t>
            </a:r>
          </a:p>
        </p:txBody>
      </p:sp>
      <p:sp>
        <p:nvSpPr>
          <p:cNvPr id="4" name="Google Shape;398;p31">
            <a:extLst>
              <a:ext uri="{FF2B5EF4-FFF2-40B4-BE49-F238E27FC236}">
                <a16:creationId xmlns:a16="http://schemas.microsoft.com/office/drawing/2014/main" id="{14C29283-93AE-34C0-A0A0-777E3F50702C}"/>
              </a:ext>
            </a:extLst>
          </p:cNvPr>
          <p:cNvSpPr txBox="1">
            <a:spLocks/>
          </p:cNvSpPr>
          <p:nvPr/>
        </p:nvSpPr>
        <p:spPr>
          <a:xfrm>
            <a:off x="652105" y="109797"/>
            <a:ext cx="206615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sz="1000" b="1">
                <a:latin typeface="Arial Rounded MT Bold" panose="020F0704030504030204" pitchFamily="34" charset="77"/>
                <a:ea typeface="Silom" pitchFamily="2" charset="-34"/>
                <a:cs typeface="Silom" pitchFamily="2" charset="-34"/>
                <a:sym typeface="Oswald"/>
              </a:rPr>
              <a:t>NLP Workshop</a:t>
            </a:r>
            <a:endParaRPr lang="en-GB" sz="1000" b="1" dirty="0">
              <a:latin typeface="Arial Rounded MT Bold" panose="020F0704030504030204" pitchFamily="34" charset="77"/>
              <a:ea typeface="Silom" pitchFamily="2" charset="-34"/>
              <a:cs typeface="Silom" pitchFamily="2" charset="-34"/>
              <a:sym typeface="Oswa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0DDF3A-6EB7-0C1E-6767-0448ED7E0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738" y="2855528"/>
            <a:ext cx="6058949" cy="848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791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6542117" y="4755900"/>
            <a:ext cx="2315434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Baloo Bhaijaan" panose="03080902040302020200" pitchFamily="66" charset="-78"/>
                <a:ea typeface="Silom" pitchFamily="2" charset="-34"/>
                <a:cs typeface="Baloo Bhaijaan" panose="03080902040302020200" pitchFamily="66" charset="-78"/>
                <a:sym typeface="Oswald"/>
              </a:rPr>
              <a:t>By Nirmal Rampersand</a:t>
            </a:r>
            <a:endParaRPr sz="1200" b="1" dirty="0">
              <a:solidFill>
                <a:schemeClr val="dk2"/>
              </a:solidFill>
              <a:latin typeface="Baloo Bhaijaan" panose="03080902040302020200" pitchFamily="66" charset="-78"/>
              <a:ea typeface="Silom" pitchFamily="2" charset="-34"/>
              <a:cs typeface="Baloo Bhaijaan" panose="03080902040302020200" pitchFamily="66" charset="-78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70;p62">
            <a:extLst>
              <a:ext uri="{FF2B5EF4-FFF2-40B4-BE49-F238E27FC236}">
                <a16:creationId xmlns:a16="http://schemas.microsoft.com/office/drawing/2014/main" id="{D16E43C3-9D0C-790E-68B8-E7DF38B8D266}"/>
              </a:ext>
            </a:extLst>
          </p:cNvPr>
          <p:cNvSpPr txBox="1">
            <a:spLocks/>
          </p:cNvSpPr>
          <p:nvPr/>
        </p:nvSpPr>
        <p:spPr>
          <a:xfrm>
            <a:off x="1111187" y="1427329"/>
            <a:ext cx="6178379" cy="132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Spacy allows </a:t>
            </a:r>
            <a:r>
              <a:rPr lang="en-GB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multiprocessing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8CDD9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than 1 process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can be spawned at a time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It is inefficient for small datasets but far more </a:t>
            </a: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useful on large datasets with large batches</a:t>
            </a:r>
          </a:p>
        </p:txBody>
      </p:sp>
      <p:sp>
        <p:nvSpPr>
          <p:cNvPr id="26" name="Google Shape;956;p50">
            <a:extLst>
              <a:ext uri="{FF2B5EF4-FFF2-40B4-BE49-F238E27FC236}">
                <a16:creationId xmlns:a16="http://schemas.microsoft.com/office/drawing/2014/main" id="{BB88DA61-3FB1-71D7-1479-F48FDE296F42}"/>
              </a:ext>
            </a:extLst>
          </p:cNvPr>
          <p:cNvSpPr txBox="1">
            <a:spLocks/>
          </p:cNvSpPr>
          <p:nvPr/>
        </p:nvSpPr>
        <p:spPr>
          <a:xfrm>
            <a:off x="906530" y="8546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200" dirty="0"/>
              <a:t>Bonus: Multi-processing pipelines</a:t>
            </a:r>
          </a:p>
        </p:txBody>
      </p:sp>
      <p:sp>
        <p:nvSpPr>
          <p:cNvPr id="5" name="Google Shape;398;p31">
            <a:extLst>
              <a:ext uri="{FF2B5EF4-FFF2-40B4-BE49-F238E27FC236}">
                <a16:creationId xmlns:a16="http://schemas.microsoft.com/office/drawing/2014/main" id="{09F4C064-1B85-B006-FDC4-467CA3ECABE6}"/>
              </a:ext>
            </a:extLst>
          </p:cNvPr>
          <p:cNvSpPr txBox="1">
            <a:spLocks/>
          </p:cNvSpPr>
          <p:nvPr/>
        </p:nvSpPr>
        <p:spPr>
          <a:xfrm>
            <a:off x="652105" y="109797"/>
            <a:ext cx="206615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sz="1000" b="1">
                <a:latin typeface="Arial Rounded MT Bold" panose="020F0704030504030204" pitchFamily="34" charset="77"/>
                <a:ea typeface="Silom" pitchFamily="2" charset="-34"/>
                <a:cs typeface="Silom" pitchFamily="2" charset="-34"/>
                <a:sym typeface="Oswald"/>
              </a:rPr>
              <a:t>NLP Workshop</a:t>
            </a:r>
            <a:endParaRPr lang="en-GB" sz="1000" b="1" dirty="0">
              <a:latin typeface="Arial Rounded MT Bold" panose="020F0704030504030204" pitchFamily="34" charset="77"/>
              <a:ea typeface="Silom" pitchFamily="2" charset="-34"/>
              <a:cs typeface="Silom" pitchFamily="2" charset="-34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101870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6542117" y="4755900"/>
            <a:ext cx="2315434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Baloo Bhaijaan" panose="03080902040302020200" pitchFamily="66" charset="-78"/>
                <a:ea typeface="Silom" pitchFamily="2" charset="-34"/>
                <a:cs typeface="Baloo Bhaijaan" panose="03080902040302020200" pitchFamily="66" charset="-78"/>
                <a:sym typeface="Oswald"/>
              </a:rPr>
              <a:t>By Nirmal Rampersand</a:t>
            </a:r>
            <a:endParaRPr sz="1200" b="1" dirty="0">
              <a:solidFill>
                <a:schemeClr val="dk2"/>
              </a:solidFill>
              <a:latin typeface="Baloo Bhaijaan" panose="03080902040302020200" pitchFamily="66" charset="-78"/>
              <a:ea typeface="Silom" pitchFamily="2" charset="-34"/>
              <a:cs typeface="Baloo Bhaijaan" panose="03080902040302020200" pitchFamily="66" charset="-78"/>
              <a:sym typeface="Oswald"/>
            </a:endParaRPr>
          </a:p>
        </p:txBody>
      </p:sp>
      <p:sp>
        <p:nvSpPr>
          <p:cNvPr id="456" name="Google Shape;456;p31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12;p33">
            <a:extLst>
              <a:ext uri="{FF2B5EF4-FFF2-40B4-BE49-F238E27FC236}">
                <a16:creationId xmlns:a16="http://schemas.microsoft.com/office/drawing/2014/main" id="{D1BC011E-54BF-2975-061D-06999E9D1179}"/>
              </a:ext>
            </a:extLst>
          </p:cNvPr>
          <p:cNvSpPr txBox="1">
            <a:spLocks/>
          </p:cNvSpPr>
          <p:nvPr/>
        </p:nvSpPr>
        <p:spPr>
          <a:xfrm>
            <a:off x="1796250" y="1820148"/>
            <a:ext cx="5551500" cy="13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GB" dirty="0"/>
              <a:t>&lt; Hands-on Demo&gt;</a:t>
            </a:r>
          </a:p>
        </p:txBody>
      </p:sp>
      <p:sp>
        <p:nvSpPr>
          <p:cNvPr id="7" name="Google Shape;398;p31">
            <a:extLst>
              <a:ext uri="{FF2B5EF4-FFF2-40B4-BE49-F238E27FC236}">
                <a16:creationId xmlns:a16="http://schemas.microsoft.com/office/drawing/2014/main" id="{BE28F518-AD1C-3AA4-6856-EDE0DACE3DB6}"/>
              </a:ext>
            </a:extLst>
          </p:cNvPr>
          <p:cNvSpPr txBox="1">
            <a:spLocks/>
          </p:cNvSpPr>
          <p:nvPr/>
        </p:nvSpPr>
        <p:spPr>
          <a:xfrm>
            <a:off x="652105" y="109797"/>
            <a:ext cx="206615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sz="1000" b="1">
                <a:latin typeface="Arial Rounded MT Bold" panose="020F0704030504030204" pitchFamily="34" charset="77"/>
                <a:ea typeface="Silom" pitchFamily="2" charset="-34"/>
                <a:cs typeface="Silom" pitchFamily="2" charset="-34"/>
                <a:sym typeface="Oswald"/>
              </a:rPr>
              <a:t>NLP Workshop</a:t>
            </a:r>
            <a:endParaRPr lang="en-GB" sz="1000" b="1" dirty="0">
              <a:latin typeface="Arial Rounded MT Bold" panose="020F0704030504030204" pitchFamily="34" charset="77"/>
              <a:ea typeface="Silom" pitchFamily="2" charset="-34"/>
              <a:cs typeface="Silom" pitchFamily="2" charset="-34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851970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6542117" y="4755900"/>
            <a:ext cx="2315434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Baloo Bhaijaan" panose="03080902040302020200" pitchFamily="66" charset="-78"/>
                <a:ea typeface="Silom" pitchFamily="2" charset="-34"/>
                <a:cs typeface="Baloo Bhaijaan" panose="03080902040302020200" pitchFamily="66" charset="-78"/>
                <a:sym typeface="Oswald"/>
              </a:rPr>
              <a:t>By Nirmal Rampersand</a:t>
            </a:r>
            <a:endParaRPr sz="1200" b="1" dirty="0">
              <a:solidFill>
                <a:schemeClr val="dk2"/>
              </a:solidFill>
              <a:latin typeface="Baloo Bhaijaan" panose="03080902040302020200" pitchFamily="66" charset="-78"/>
              <a:ea typeface="Silom" pitchFamily="2" charset="-34"/>
              <a:cs typeface="Baloo Bhaijaan" panose="03080902040302020200" pitchFamily="66" charset="-78"/>
              <a:sym typeface="Oswald"/>
            </a:endParaRPr>
          </a:p>
        </p:txBody>
      </p:sp>
      <p:sp>
        <p:nvSpPr>
          <p:cNvPr id="456" name="Google Shape;456;p31">
            <a:hlinkClick r:id="" action="ppaction://noaction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" action="ppaction://noaction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12;p33">
            <a:extLst>
              <a:ext uri="{FF2B5EF4-FFF2-40B4-BE49-F238E27FC236}">
                <a16:creationId xmlns:a16="http://schemas.microsoft.com/office/drawing/2014/main" id="{D1BC011E-54BF-2975-061D-06999E9D1179}"/>
              </a:ext>
            </a:extLst>
          </p:cNvPr>
          <p:cNvSpPr txBox="1">
            <a:spLocks/>
          </p:cNvSpPr>
          <p:nvPr/>
        </p:nvSpPr>
        <p:spPr>
          <a:xfrm>
            <a:off x="1796250" y="1266475"/>
            <a:ext cx="5551500" cy="13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GB" dirty="0"/>
              <a:t>&lt; Thank you &gt;</a:t>
            </a:r>
          </a:p>
        </p:txBody>
      </p:sp>
      <p:sp>
        <p:nvSpPr>
          <p:cNvPr id="23" name="Google Shape;513;p33">
            <a:extLst>
              <a:ext uri="{FF2B5EF4-FFF2-40B4-BE49-F238E27FC236}">
                <a16:creationId xmlns:a16="http://schemas.microsoft.com/office/drawing/2014/main" id="{28B90BD8-200D-1E5B-60EF-30118C7CE572}"/>
              </a:ext>
            </a:extLst>
          </p:cNvPr>
          <p:cNvSpPr txBox="1">
            <a:spLocks/>
          </p:cNvSpPr>
          <p:nvPr/>
        </p:nvSpPr>
        <p:spPr>
          <a:xfrm>
            <a:off x="2450700" y="2569350"/>
            <a:ext cx="42426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n-GB" dirty="0"/>
              <a:t>For your attention</a:t>
            </a:r>
          </a:p>
        </p:txBody>
      </p:sp>
      <p:grpSp>
        <p:nvGrpSpPr>
          <p:cNvPr id="27" name="Google Shape;517;p33">
            <a:extLst>
              <a:ext uri="{FF2B5EF4-FFF2-40B4-BE49-F238E27FC236}">
                <a16:creationId xmlns:a16="http://schemas.microsoft.com/office/drawing/2014/main" id="{9F2631E9-11DF-05A1-87D0-F1E5AC0EDFAF}"/>
              </a:ext>
            </a:extLst>
          </p:cNvPr>
          <p:cNvGrpSpPr/>
          <p:nvPr/>
        </p:nvGrpSpPr>
        <p:grpSpPr>
          <a:xfrm>
            <a:off x="2374376" y="2938925"/>
            <a:ext cx="4395247" cy="151849"/>
            <a:chOff x="2374371" y="2938926"/>
            <a:chExt cx="4395247" cy="151849"/>
          </a:xfrm>
        </p:grpSpPr>
        <p:sp>
          <p:nvSpPr>
            <p:cNvPr id="28" name="Google Shape;518;p33">
              <a:extLst>
                <a:ext uri="{FF2B5EF4-FFF2-40B4-BE49-F238E27FC236}">
                  <a16:creationId xmlns:a16="http://schemas.microsoft.com/office/drawing/2014/main" id="{9058E9D6-78FF-3B40-669F-05964216D2C2}"/>
                </a:ext>
              </a:extLst>
            </p:cNvPr>
            <p:cNvSpPr/>
            <p:nvPr/>
          </p:nvSpPr>
          <p:spPr>
            <a:xfrm>
              <a:off x="2374371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9" name="Google Shape;519;p33">
              <a:extLst>
                <a:ext uri="{FF2B5EF4-FFF2-40B4-BE49-F238E27FC236}">
                  <a16:creationId xmlns:a16="http://schemas.microsoft.com/office/drawing/2014/main" id="{C200C5DB-4AAD-7621-01FA-F441C5D3CC30}"/>
                </a:ext>
              </a:extLst>
            </p:cNvPr>
            <p:cNvSpPr/>
            <p:nvPr/>
          </p:nvSpPr>
          <p:spPr>
            <a:xfrm rot="10800000">
              <a:off x="6693296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7" name="Google Shape;398;p31">
            <a:extLst>
              <a:ext uri="{FF2B5EF4-FFF2-40B4-BE49-F238E27FC236}">
                <a16:creationId xmlns:a16="http://schemas.microsoft.com/office/drawing/2014/main" id="{BE28F518-AD1C-3AA4-6856-EDE0DACE3DB6}"/>
              </a:ext>
            </a:extLst>
          </p:cNvPr>
          <p:cNvSpPr txBox="1">
            <a:spLocks/>
          </p:cNvSpPr>
          <p:nvPr/>
        </p:nvSpPr>
        <p:spPr>
          <a:xfrm>
            <a:off x="652105" y="109797"/>
            <a:ext cx="206615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sz="1000" b="1">
                <a:latin typeface="Arial Rounded MT Bold" panose="020F0704030504030204" pitchFamily="34" charset="77"/>
                <a:ea typeface="Silom" pitchFamily="2" charset="-34"/>
                <a:cs typeface="Silom" pitchFamily="2" charset="-34"/>
                <a:sym typeface="Oswald"/>
              </a:rPr>
              <a:t>NLP Workshop</a:t>
            </a:r>
            <a:endParaRPr lang="en-GB" sz="1000" b="1" dirty="0">
              <a:latin typeface="Arial Rounded MT Bold" panose="020F0704030504030204" pitchFamily="34" charset="77"/>
              <a:ea typeface="Silom" pitchFamily="2" charset="-34"/>
              <a:cs typeface="Silom" pitchFamily="2" charset="-34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672465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" name="Google Shape;837;p45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838" name="Google Shape;838;p45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9" name="Google Shape;839;p45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0" name="Google Shape;840;p45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41" name="Google Shape;841;p45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842" name="Google Shape;842;p45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3" name="Google Shape;843;p45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844" name="Google Shape;844;p45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45" name="Google Shape;845;p45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846" name="Google Shape;846;p45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7" name="Google Shape;847;p45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848" name="Google Shape;848;p45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849" name="Google Shape;849;p45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5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52" name="Google Shape;852;p45"/>
          <p:cNvSpPr txBox="1">
            <a:spLocks noGrp="1"/>
          </p:cNvSpPr>
          <p:nvPr>
            <p:ph type="title"/>
          </p:nvPr>
        </p:nvSpPr>
        <p:spPr>
          <a:xfrm>
            <a:off x="671225" y="898671"/>
            <a:ext cx="7801550" cy="26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/>
              <a:t>What is Spacy?</a:t>
            </a:r>
            <a:endParaRPr sz="3700" dirty="0"/>
          </a:p>
        </p:txBody>
      </p:sp>
      <p:sp>
        <p:nvSpPr>
          <p:cNvPr id="854" name="Google Shape;854;p45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5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5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5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55;p31">
            <a:extLst>
              <a:ext uri="{FF2B5EF4-FFF2-40B4-BE49-F238E27FC236}">
                <a16:creationId xmlns:a16="http://schemas.microsoft.com/office/drawing/2014/main" id="{7DF9C5EA-6069-EC15-6125-170B8EF560A1}"/>
              </a:ext>
            </a:extLst>
          </p:cNvPr>
          <p:cNvSpPr txBox="1">
            <a:spLocks/>
          </p:cNvSpPr>
          <p:nvPr/>
        </p:nvSpPr>
        <p:spPr>
          <a:xfrm>
            <a:off x="6542117" y="4755900"/>
            <a:ext cx="2315434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GB" sz="1200" b="1" dirty="0">
                <a:solidFill>
                  <a:schemeClr val="bg1"/>
                </a:solidFill>
                <a:latin typeface="Baloo Bhaijaan" panose="03080902040302020200" pitchFamily="66" charset="-78"/>
                <a:ea typeface="Silom" pitchFamily="2" charset="-34"/>
                <a:cs typeface="Baloo Bhaijaan" panose="03080902040302020200" pitchFamily="66" charset="-78"/>
                <a:sym typeface="Oswald"/>
              </a:rPr>
              <a:t>By Nirmal Rampersand</a:t>
            </a:r>
          </a:p>
        </p:txBody>
      </p:sp>
      <p:sp>
        <p:nvSpPr>
          <p:cNvPr id="7" name="Google Shape;513;p33">
            <a:extLst>
              <a:ext uri="{FF2B5EF4-FFF2-40B4-BE49-F238E27FC236}">
                <a16:creationId xmlns:a16="http://schemas.microsoft.com/office/drawing/2014/main" id="{131F21B7-DA8D-2AF5-6CCF-00142D8377BD}"/>
              </a:ext>
            </a:extLst>
          </p:cNvPr>
          <p:cNvSpPr txBox="1">
            <a:spLocks/>
          </p:cNvSpPr>
          <p:nvPr/>
        </p:nvSpPr>
        <p:spPr>
          <a:xfrm>
            <a:off x="1746818" y="3035846"/>
            <a:ext cx="5694505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n-GB" dirty="0"/>
              <a:t>Spacy is </a:t>
            </a:r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Natural Language Processing </a:t>
            </a:r>
            <a:r>
              <a:rPr lang="en-GB" dirty="0"/>
              <a:t>Library</a:t>
            </a:r>
          </a:p>
        </p:txBody>
      </p:sp>
      <p:grpSp>
        <p:nvGrpSpPr>
          <p:cNvPr id="8" name="Google Shape;517;p33">
            <a:extLst>
              <a:ext uri="{FF2B5EF4-FFF2-40B4-BE49-F238E27FC236}">
                <a16:creationId xmlns:a16="http://schemas.microsoft.com/office/drawing/2014/main" id="{B691EDBA-0284-B6B0-42EE-DDFBA055DA20}"/>
              </a:ext>
            </a:extLst>
          </p:cNvPr>
          <p:cNvGrpSpPr/>
          <p:nvPr/>
        </p:nvGrpSpPr>
        <p:grpSpPr>
          <a:xfrm>
            <a:off x="1355834" y="3405422"/>
            <a:ext cx="6426025" cy="151849"/>
            <a:chOff x="2374371" y="2938926"/>
            <a:chExt cx="4395247" cy="151849"/>
          </a:xfrm>
        </p:grpSpPr>
        <p:sp>
          <p:nvSpPr>
            <p:cNvPr id="9" name="Google Shape;518;p33">
              <a:extLst>
                <a:ext uri="{FF2B5EF4-FFF2-40B4-BE49-F238E27FC236}">
                  <a16:creationId xmlns:a16="http://schemas.microsoft.com/office/drawing/2014/main" id="{DE9C32B4-D10A-18C5-6E5D-1BE0EFA813F8}"/>
                </a:ext>
              </a:extLst>
            </p:cNvPr>
            <p:cNvSpPr/>
            <p:nvPr/>
          </p:nvSpPr>
          <p:spPr>
            <a:xfrm>
              <a:off x="2374371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" name="Google Shape;519;p33">
              <a:extLst>
                <a:ext uri="{FF2B5EF4-FFF2-40B4-BE49-F238E27FC236}">
                  <a16:creationId xmlns:a16="http://schemas.microsoft.com/office/drawing/2014/main" id="{4AEEAF1C-536D-06B0-C81A-3711C4A0247B}"/>
                </a:ext>
              </a:extLst>
            </p:cNvPr>
            <p:cNvSpPr/>
            <p:nvPr/>
          </p:nvSpPr>
          <p:spPr>
            <a:xfrm rot="10800000">
              <a:off x="6693296" y="2938926"/>
              <a:ext cx="76322" cy="151849"/>
            </a:xfrm>
            <a:custGeom>
              <a:avLst/>
              <a:gdLst/>
              <a:ahLst/>
              <a:cxnLst/>
              <a:rect l="l" t="t" r="r" b="b"/>
              <a:pathLst>
                <a:path w="5478" h="10895" extrusionOk="0">
                  <a:moveTo>
                    <a:pt x="74" y="0"/>
                  </a:moveTo>
                  <a:lnTo>
                    <a:pt x="5478" y="5404"/>
                  </a:lnTo>
                  <a:lnTo>
                    <a:pt x="0" y="10895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" name="Google Shape;398;p31">
            <a:extLst>
              <a:ext uri="{FF2B5EF4-FFF2-40B4-BE49-F238E27FC236}">
                <a16:creationId xmlns:a16="http://schemas.microsoft.com/office/drawing/2014/main" id="{807273A2-9874-3301-7BE3-AC2623CDF470}"/>
              </a:ext>
            </a:extLst>
          </p:cNvPr>
          <p:cNvSpPr txBox="1">
            <a:spLocks/>
          </p:cNvSpPr>
          <p:nvPr/>
        </p:nvSpPr>
        <p:spPr>
          <a:xfrm>
            <a:off x="652105" y="109797"/>
            <a:ext cx="2066157" cy="277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000" b="1">
                <a:solidFill>
                  <a:schemeClr val="dk2"/>
                </a:solidFill>
                <a:latin typeface="Arial Rounded MT Bold" panose="020F0704030504030204" pitchFamily="34" charset="77"/>
                <a:ea typeface="Silom" pitchFamily="2" charset="-34"/>
                <a:cs typeface="Silom" pitchFamily="2" charset="-34"/>
                <a:sym typeface="Oswald"/>
              </a:rPr>
              <a:t>NLP Workshop</a:t>
            </a:r>
            <a:endParaRPr lang="en-GB" sz="1000" b="1" dirty="0">
              <a:solidFill>
                <a:schemeClr val="dk2"/>
              </a:solidFill>
              <a:latin typeface="Arial Rounded MT Bold" panose="020F0704030504030204" pitchFamily="34" charset="77"/>
              <a:ea typeface="Silom" pitchFamily="2" charset="-34"/>
              <a:cs typeface="Silom" pitchFamily="2" charset="-34"/>
              <a:sym typeface="Oswa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6542117" y="4755900"/>
            <a:ext cx="2315434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Baloo Bhaijaan" panose="03080902040302020200" pitchFamily="66" charset="-78"/>
                <a:ea typeface="Silom" pitchFamily="2" charset="-34"/>
                <a:cs typeface="Baloo Bhaijaan" panose="03080902040302020200" pitchFamily="66" charset="-78"/>
                <a:sym typeface="Oswald"/>
              </a:rPr>
              <a:t>By Nirmal Rampersand</a:t>
            </a:r>
            <a:endParaRPr sz="1200" b="1" dirty="0">
              <a:solidFill>
                <a:schemeClr val="dk2"/>
              </a:solidFill>
              <a:latin typeface="Baloo Bhaijaan" panose="03080902040302020200" pitchFamily="66" charset="-78"/>
              <a:ea typeface="Silom" pitchFamily="2" charset="-34"/>
              <a:cs typeface="Baloo Bhaijaan" panose="03080902040302020200" pitchFamily="66" charset="-78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70;p62">
            <a:extLst>
              <a:ext uri="{FF2B5EF4-FFF2-40B4-BE49-F238E27FC236}">
                <a16:creationId xmlns:a16="http://schemas.microsoft.com/office/drawing/2014/main" id="{D16E43C3-9D0C-790E-68B8-E7DF38B8D266}"/>
              </a:ext>
            </a:extLst>
          </p:cNvPr>
          <p:cNvSpPr txBox="1">
            <a:spLocks/>
          </p:cNvSpPr>
          <p:nvPr/>
        </p:nvSpPr>
        <p:spPr>
          <a:xfrm>
            <a:off x="1111186" y="1354570"/>
            <a:ext cx="7281375" cy="346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Subset of </a:t>
            </a:r>
            <a:r>
              <a:rPr lang="en-GB" sz="1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Intelligence 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(AI)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Enables computers to </a:t>
            </a:r>
            <a:r>
              <a:rPr lang="en-GB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understand human language </a:t>
            </a:r>
            <a:r>
              <a:rPr lang="en-GB" sz="1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(text and speech)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Computational linguistics </a:t>
            </a:r>
          </a:p>
          <a:p>
            <a:pPr marL="630238" lvl="1" indent="-288925" algn="l"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rule-based matching</a:t>
            </a:r>
          </a:p>
          <a:p>
            <a:pPr marL="630238" lvl="1" indent="-288925" algn="l"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statistical analysis</a:t>
            </a:r>
          </a:p>
          <a:p>
            <a:pPr marL="630238" lvl="1" indent="-288925" algn="l"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 learning or deep learning models </a:t>
            </a:r>
          </a:p>
          <a:p>
            <a:pPr marL="630238" lvl="1" indent="-288925" algn="l"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comprehend the human language</a:t>
            </a:r>
          </a:p>
          <a:p>
            <a:pPr marL="341313" lvl="1" indent="0" algn="l">
              <a:spcAft>
                <a:spcPts val="120"/>
              </a:spcAft>
            </a:pPr>
            <a:endParaRPr lang="en-GB" sz="14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14325" indent="-314325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Natural language analysed, quantified, understood, and derived meaning(</a:t>
            </a:r>
            <a:r>
              <a:rPr lang="en-GB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context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tx2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Google Shape;956;p50">
            <a:extLst>
              <a:ext uri="{FF2B5EF4-FFF2-40B4-BE49-F238E27FC236}">
                <a16:creationId xmlns:a16="http://schemas.microsoft.com/office/drawing/2014/main" id="{BB88DA61-3FB1-71D7-1479-F48FDE296F42}"/>
              </a:ext>
            </a:extLst>
          </p:cNvPr>
          <p:cNvSpPr txBox="1">
            <a:spLocks/>
          </p:cNvSpPr>
          <p:nvPr/>
        </p:nvSpPr>
        <p:spPr>
          <a:xfrm>
            <a:off x="906530" y="8546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200" dirty="0"/>
              <a:t>Natural Language Processing</a:t>
            </a:r>
          </a:p>
        </p:txBody>
      </p:sp>
      <p:sp>
        <p:nvSpPr>
          <p:cNvPr id="4" name="Google Shape;398;p31">
            <a:extLst>
              <a:ext uri="{FF2B5EF4-FFF2-40B4-BE49-F238E27FC236}">
                <a16:creationId xmlns:a16="http://schemas.microsoft.com/office/drawing/2014/main" id="{14C29283-93AE-34C0-A0A0-777E3F50702C}"/>
              </a:ext>
            </a:extLst>
          </p:cNvPr>
          <p:cNvSpPr txBox="1">
            <a:spLocks/>
          </p:cNvSpPr>
          <p:nvPr/>
        </p:nvSpPr>
        <p:spPr>
          <a:xfrm>
            <a:off x="652105" y="109797"/>
            <a:ext cx="206615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sz="1000" b="1">
                <a:latin typeface="Arial Rounded MT Bold" panose="020F0704030504030204" pitchFamily="34" charset="77"/>
                <a:ea typeface="Silom" pitchFamily="2" charset="-34"/>
                <a:cs typeface="Silom" pitchFamily="2" charset="-34"/>
                <a:sym typeface="Oswald"/>
              </a:rPr>
              <a:t>NLP Workshop</a:t>
            </a:r>
            <a:endParaRPr lang="en-GB" sz="1000" b="1" dirty="0">
              <a:latin typeface="Arial Rounded MT Bold" panose="020F0704030504030204" pitchFamily="34" charset="77"/>
              <a:ea typeface="Silom" pitchFamily="2" charset="-34"/>
              <a:cs typeface="Silom" pitchFamily="2" charset="-34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75666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8" name="Google Shape;938;p50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939" name="Google Shape;939;p50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" name="Google Shape;940;p50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" name="Google Shape;941;p50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42" name="Google Shape;942;p50"/>
          <p:cNvGrpSpPr/>
          <p:nvPr/>
        </p:nvGrpSpPr>
        <p:grpSpPr>
          <a:xfrm>
            <a:off x="286625" y="3999999"/>
            <a:ext cx="145867" cy="958251"/>
            <a:chOff x="286625" y="3923799"/>
            <a:chExt cx="145867" cy="958251"/>
          </a:xfrm>
        </p:grpSpPr>
        <p:sp>
          <p:nvSpPr>
            <p:cNvPr id="943" name="Google Shape;943;p50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4" name="Google Shape;944;p50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945" name="Google Shape;945;p50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46" name="Google Shape;946;p50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947" name="Google Shape;947;p50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8" name="Google Shape;948;p50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49" name="Google Shape;949;p50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950" name="Google Shape;950;p50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50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3" name="Google Shape;953;p50"/>
          <p:cNvSpPr txBox="1">
            <a:spLocks noGrp="1"/>
          </p:cNvSpPr>
          <p:nvPr>
            <p:ph type="subTitle" idx="3"/>
          </p:nvPr>
        </p:nvSpPr>
        <p:spPr>
          <a:xfrm>
            <a:off x="979773" y="1752176"/>
            <a:ext cx="3173101" cy="2026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2D050"/>
                </a:solidFill>
              </a:rPr>
              <a:t>text analysis </a:t>
            </a:r>
            <a:r>
              <a:rPr lang="en-GB" dirty="0"/>
              <a:t>and classification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sentiment analysis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automatic summarisation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chatbots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speech recognition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translation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predictive text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954" name="Google Shape;954;p50"/>
          <p:cNvSpPr txBox="1">
            <a:spLocks noGrp="1"/>
          </p:cNvSpPr>
          <p:nvPr>
            <p:ph type="subTitle" idx="1"/>
          </p:nvPr>
        </p:nvSpPr>
        <p:spPr>
          <a:xfrm>
            <a:off x="1149299" y="1290176"/>
            <a:ext cx="29445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</a:t>
            </a:r>
            <a:endParaRPr dirty="0"/>
          </a:p>
        </p:txBody>
      </p:sp>
      <p:sp>
        <p:nvSpPr>
          <p:cNvPr id="955" name="Google Shape;955;p50"/>
          <p:cNvSpPr txBox="1">
            <a:spLocks noGrp="1"/>
          </p:cNvSpPr>
          <p:nvPr>
            <p:ph type="subTitle" idx="4"/>
          </p:nvPr>
        </p:nvSpPr>
        <p:spPr>
          <a:xfrm>
            <a:off x="4991127" y="2032834"/>
            <a:ext cx="3173101" cy="2358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ChatGPT</a:t>
            </a:r>
            <a:endParaRPr lang="en-GB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Developed by </a:t>
            </a:r>
            <a:r>
              <a:rPr lang="en-GB" dirty="0" err="1"/>
              <a:t>OpenAI</a:t>
            </a:r>
            <a:endParaRPr lang="en-GB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one of the most advanced natural language models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956" name="Google Shape;956;p5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 of NLP</a:t>
            </a:r>
            <a:endParaRPr dirty="0"/>
          </a:p>
        </p:txBody>
      </p:sp>
      <p:sp>
        <p:nvSpPr>
          <p:cNvPr id="988" name="Google Shape;988;p50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50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50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50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2" name="Google Shape;992;p50"/>
          <p:cNvGrpSpPr/>
          <p:nvPr/>
        </p:nvGrpSpPr>
        <p:grpSpPr>
          <a:xfrm>
            <a:off x="7819199" y="752550"/>
            <a:ext cx="604800" cy="147600"/>
            <a:chOff x="7688649" y="828750"/>
            <a:chExt cx="604800" cy="147600"/>
          </a:xfrm>
        </p:grpSpPr>
        <p:sp>
          <p:nvSpPr>
            <p:cNvPr id="993" name="Google Shape;993;p50"/>
            <p:cNvSpPr/>
            <p:nvPr/>
          </p:nvSpPr>
          <p:spPr>
            <a:xfrm>
              <a:off x="81458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79172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7688649" y="828750"/>
              <a:ext cx="147600" cy="147600"/>
            </a:xfrm>
            <a:prstGeom prst="ellipse">
              <a:avLst/>
            </a:prstGeom>
            <a:solidFill>
              <a:srgbClr val="29283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455;p31">
            <a:extLst>
              <a:ext uri="{FF2B5EF4-FFF2-40B4-BE49-F238E27FC236}">
                <a16:creationId xmlns:a16="http://schemas.microsoft.com/office/drawing/2014/main" id="{839EFFFF-53BD-E4DD-5DF1-E26D74C2E91B}"/>
              </a:ext>
            </a:extLst>
          </p:cNvPr>
          <p:cNvSpPr txBox="1">
            <a:spLocks/>
          </p:cNvSpPr>
          <p:nvPr/>
        </p:nvSpPr>
        <p:spPr>
          <a:xfrm>
            <a:off x="6542117" y="4755900"/>
            <a:ext cx="2315434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GB" sz="1200" b="1" dirty="0">
                <a:solidFill>
                  <a:schemeClr val="bg1"/>
                </a:solidFill>
                <a:latin typeface="Baloo Bhaijaan" panose="03080902040302020200" pitchFamily="66" charset="-78"/>
                <a:ea typeface="Silom" pitchFamily="2" charset="-34"/>
                <a:cs typeface="Baloo Bhaijaan" panose="03080902040302020200" pitchFamily="66" charset="-78"/>
                <a:sym typeface="Oswald"/>
              </a:rPr>
              <a:t>By Nirmal Rampersand</a:t>
            </a:r>
          </a:p>
        </p:txBody>
      </p:sp>
      <p:sp>
        <p:nvSpPr>
          <p:cNvPr id="2" name="Google Shape;954;p50">
            <a:extLst>
              <a:ext uri="{FF2B5EF4-FFF2-40B4-BE49-F238E27FC236}">
                <a16:creationId xmlns:a16="http://schemas.microsoft.com/office/drawing/2014/main" id="{BA561675-EEDB-26D3-4C7F-990B9899AA26}"/>
              </a:ext>
            </a:extLst>
          </p:cNvPr>
          <p:cNvSpPr txBox="1">
            <a:spLocks/>
          </p:cNvSpPr>
          <p:nvPr/>
        </p:nvSpPr>
        <p:spPr>
          <a:xfrm>
            <a:off x="5066647" y="1290176"/>
            <a:ext cx="3054952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en-GB" dirty="0"/>
              <a:t>Recent Developments</a:t>
            </a:r>
          </a:p>
        </p:txBody>
      </p:sp>
      <p:sp>
        <p:nvSpPr>
          <p:cNvPr id="3" name="Google Shape;398;p31">
            <a:extLst>
              <a:ext uri="{FF2B5EF4-FFF2-40B4-BE49-F238E27FC236}">
                <a16:creationId xmlns:a16="http://schemas.microsoft.com/office/drawing/2014/main" id="{34930BB1-A10D-B1B5-ADB6-2DCD85E252AD}"/>
              </a:ext>
            </a:extLst>
          </p:cNvPr>
          <p:cNvSpPr txBox="1">
            <a:spLocks/>
          </p:cNvSpPr>
          <p:nvPr/>
        </p:nvSpPr>
        <p:spPr>
          <a:xfrm>
            <a:off x="652105" y="109797"/>
            <a:ext cx="206615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GB" sz="1000">
                <a:latin typeface="Arial Rounded MT Bold" panose="020F0704030504030204" pitchFamily="34" charset="77"/>
                <a:ea typeface="Silom" pitchFamily="2" charset="-34"/>
                <a:cs typeface="Silom" pitchFamily="2" charset="-34"/>
              </a:rPr>
              <a:t>NLP Workshop</a:t>
            </a:r>
            <a:endParaRPr lang="en-GB" sz="1000" dirty="0">
              <a:latin typeface="Arial Rounded MT Bold" panose="020F0704030504030204" pitchFamily="34" charset="77"/>
              <a:ea typeface="Silom" pitchFamily="2" charset="-34"/>
              <a:cs typeface="Silom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01083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6542117" y="4755900"/>
            <a:ext cx="2315434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Baloo Bhaijaan" panose="03080902040302020200" pitchFamily="66" charset="-78"/>
                <a:ea typeface="Silom" pitchFamily="2" charset="-34"/>
                <a:cs typeface="Baloo Bhaijaan" panose="03080902040302020200" pitchFamily="66" charset="-78"/>
                <a:sym typeface="Oswald"/>
              </a:rPr>
              <a:t>By Nirmal Rampersand</a:t>
            </a:r>
            <a:endParaRPr sz="1200" b="1" dirty="0">
              <a:solidFill>
                <a:schemeClr val="dk2"/>
              </a:solidFill>
              <a:latin typeface="Baloo Bhaijaan" panose="03080902040302020200" pitchFamily="66" charset="-78"/>
              <a:ea typeface="Silom" pitchFamily="2" charset="-34"/>
              <a:cs typeface="Baloo Bhaijaan" panose="03080902040302020200" pitchFamily="66" charset="-78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70;p62">
            <a:extLst>
              <a:ext uri="{FF2B5EF4-FFF2-40B4-BE49-F238E27FC236}">
                <a16:creationId xmlns:a16="http://schemas.microsoft.com/office/drawing/2014/main" id="{D16E43C3-9D0C-790E-68B8-E7DF38B8D266}"/>
              </a:ext>
            </a:extLst>
          </p:cNvPr>
          <p:cNvSpPr txBox="1">
            <a:spLocks/>
          </p:cNvSpPr>
          <p:nvPr/>
        </p:nvSpPr>
        <p:spPr>
          <a:xfrm>
            <a:off x="1111186" y="1354570"/>
            <a:ext cx="7281375" cy="346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NLP library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Support for over 72 languages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offers </a:t>
            </a:r>
            <a:r>
              <a:rPr lang="en-GB" sz="18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pre-trained models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allows </a:t>
            </a:r>
            <a:r>
              <a:rPr lang="en-GB" sz="18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named-entity recognition, part-of-speech tagging, dependency parsing, sentence segmentation, lemmatisation, morphological analysis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, etc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has </a:t>
            </a:r>
            <a:r>
              <a:rPr lang="en-GB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built-in visualiser (</a:t>
            </a:r>
            <a:r>
              <a:rPr lang="en-GB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displacy</a:t>
            </a:r>
            <a:r>
              <a:rPr lang="en-GB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support for </a:t>
            </a:r>
            <a:r>
              <a:rPr lang="en-GB" sz="18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 pipelines 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(tokenisation, tagging, parsing, </a:t>
            </a:r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ner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, …)</a:t>
            </a:r>
          </a:p>
          <a:p>
            <a:pPr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efficient library (memory usage)</a:t>
            </a:r>
          </a:p>
        </p:txBody>
      </p:sp>
      <p:sp>
        <p:nvSpPr>
          <p:cNvPr id="26" name="Google Shape;956;p50">
            <a:extLst>
              <a:ext uri="{FF2B5EF4-FFF2-40B4-BE49-F238E27FC236}">
                <a16:creationId xmlns:a16="http://schemas.microsoft.com/office/drawing/2014/main" id="{BB88DA61-3FB1-71D7-1479-F48FDE296F42}"/>
              </a:ext>
            </a:extLst>
          </p:cNvPr>
          <p:cNvSpPr txBox="1">
            <a:spLocks/>
          </p:cNvSpPr>
          <p:nvPr/>
        </p:nvSpPr>
        <p:spPr>
          <a:xfrm>
            <a:off x="906530" y="8546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200" dirty="0"/>
              <a:t>Spacy</a:t>
            </a:r>
          </a:p>
        </p:txBody>
      </p:sp>
      <p:sp>
        <p:nvSpPr>
          <p:cNvPr id="4" name="Google Shape;398;p31">
            <a:extLst>
              <a:ext uri="{FF2B5EF4-FFF2-40B4-BE49-F238E27FC236}">
                <a16:creationId xmlns:a16="http://schemas.microsoft.com/office/drawing/2014/main" id="{14C29283-93AE-34C0-A0A0-777E3F50702C}"/>
              </a:ext>
            </a:extLst>
          </p:cNvPr>
          <p:cNvSpPr txBox="1">
            <a:spLocks/>
          </p:cNvSpPr>
          <p:nvPr/>
        </p:nvSpPr>
        <p:spPr>
          <a:xfrm>
            <a:off x="652105" y="109797"/>
            <a:ext cx="206615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sz="1000" b="1">
                <a:latin typeface="Arial Rounded MT Bold" panose="020F0704030504030204" pitchFamily="34" charset="77"/>
                <a:ea typeface="Silom" pitchFamily="2" charset="-34"/>
                <a:cs typeface="Silom" pitchFamily="2" charset="-34"/>
                <a:sym typeface="Oswald"/>
              </a:rPr>
              <a:t>NLP Workshop</a:t>
            </a:r>
            <a:endParaRPr lang="en-GB" sz="1000" b="1" dirty="0">
              <a:latin typeface="Arial Rounded MT Bold" panose="020F0704030504030204" pitchFamily="34" charset="77"/>
              <a:ea typeface="Silom" pitchFamily="2" charset="-34"/>
              <a:cs typeface="Silom" pitchFamily="2" charset="-34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189821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6542117" y="4755900"/>
            <a:ext cx="2315434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Baloo Bhaijaan" panose="03080902040302020200" pitchFamily="66" charset="-78"/>
                <a:ea typeface="Silom" pitchFamily="2" charset="-34"/>
                <a:cs typeface="Baloo Bhaijaan" panose="03080902040302020200" pitchFamily="66" charset="-78"/>
                <a:sym typeface="Oswald"/>
              </a:rPr>
              <a:t>By Nirmal Rampersand</a:t>
            </a:r>
            <a:endParaRPr sz="1200" b="1" dirty="0">
              <a:solidFill>
                <a:schemeClr val="dk2"/>
              </a:solidFill>
              <a:latin typeface="Baloo Bhaijaan" panose="03080902040302020200" pitchFamily="66" charset="-78"/>
              <a:ea typeface="Silom" pitchFamily="2" charset="-34"/>
              <a:cs typeface="Baloo Bhaijaan" panose="03080902040302020200" pitchFamily="66" charset="-78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70;p62">
            <a:extLst>
              <a:ext uri="{FF2B5EF4-FFF2-40B4-BE49-F238E27FC236}">
                <a16:creationId xmlns:a16="http://schemas.microsoft.com/office/drawing/2014/main" id="{D16E43C3-9D0C-790E-68B8-E7DF38B8D266}"/>
              </a:ext>
            </a:extLst>
          </p:cNvPr>
          <p:cNvSpPr txBox="1">
            <a:spLocks/>
          </p:cNvSpPr>
          <p:nvPr/>
        </p:nvSpPr>
        <p:spPr>
          <a:xfrm>
            <a:off x="1117842" y="1427329"/>
            <a:ext cx="7281375" cy="2886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596900" indent="-457200">
              <a:buFont typeface="+mj-lt"/>
              <a:buAutoNum type="arabicPeriod"/>
            </a:pPr>
            <a:r>
              <a:rPr lang="en-GB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Sentence Segmentation</a:t>
            </a:r>
          </a:p>
          <a:p>
            <a:pPr marL="596900" indent="-457200">
              <a:buFont typeface="+mj-lt"/>
              <a:buAutoNum type="arabicPeriod"/>
            </a:pPr>
            <a:r>
              <a:rPr lang="en-GB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Tokenisation</a:t>
            </a:r>
          </a:p>
          <a:p>
            <a:pPr marL="596900" indent="-457200">
              <a:buFont typeface="+mj-lt"/>
              <a:buAutoNum type="arabicPeriod"/>
            </a:pPr>
            <a:r>
              <a:rPr lang="en-GB" sz="2000" dirty="0">
                <a:solidFill>
                  <a:srgbClr val="8CDD9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 Tagging</a:t>
            </a:r>
          </a:p>
          <a:p>
            <a:pPr marL="596900" indent="-457200">
              <a:buFont typeface="+mj-lt"/>
              <a:buAutoNum type="arabicPeriod"/>
            </a:pPr>
            <a:r>
              <a:rPr lang="en-GB" sz="2000" dirty="0">
                <a:solidFill>
                  <a:srgbClr val="8CDD9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Named entity recognition</a:t>
            </a:r>
          </a:p>
          <a:p>
            <a:pPr marL="596900" indent="-457200">
              <a:buFont typeface="+mj-lt"/>
              <a:buAutoNum type="arabicPeriod"/>
            </a:pPr>
            <a:r>
              <a:rPr lang="en-GB" sz="2000" dirty="0">
                <a:solidFill>
                  <a:srgbClr val="8CDD9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Stop word removal</a:t>
            </a:r>
          </a:p>
          <a:p>
            <a:pPr marL="596900" indent="-457200">
              <a:buFont typeface="+mj-lt"/>
              <a:buAutoNum type="arabicPeriod"/>
            </a:pPr>
            <a:r>
              <a:rPr lang="en-GB" sz="2000" dirty="0">
                <a:solidFill>
                  <a:srgbClr val="8CDD9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Lemmatisation</a:t>
            </a:r>
          </a:p>
          <a:p>
            <a:pPr marL="596900" indent="-457200">
              <a:buFont typeface="+mj-lt"/>
              <a:buAutoNum type="arabicPeriod"/>
            </a:pPr>
            <a:r>
              <a:rPr lang="en-GB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Word frequency analysis and word cloud generation</a:t>
            </a:r>
          </a:p>
          <a:p>
            <a:pPr marL="596900" indent="-457200">
              <a:buFont typeface="+mj-lt"/>
              <a:buAutoNum type="arabicPeriod"/>
            </a:pPr>
            <a:r>
              <a:rPr lang="en-GB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Dependency visualisation</a:t>
            </a:r>
          </a:p>
          <a:p>
            <a:pPr marL="596900" indent="-457200">
              <a:buFont typeface="+mj-lt"/>
              <a:buAutoNum type="arabicPeriod"/>
            </a:pPr>
            <a:r>
              <a:rPr lang="en-GB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Concept analysis</a:t>
            </a:r>
          </a:p>
          <a:p>
            <a:pPr marL="139700" indent="0">
              <a:spcBef>
                <a:spcPts val="200"/>
              </a:spcBef>
              <a:spcAft>
                <a:spcPts val="200"/>
              </a:spcAft>
            </a:pP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Google Shape;956;p50">
            <a:extLst>
              <a:ext uri="{FF2B5EF4-FFF2-40B4-BE49-F238E27FC236}">
                <a16:creationId xmlns:a16="http://schemas.microsoft.com/office/drawing/2014/main" id="{BB88DA61-3FB1-71D7-1479-F48FDE296F42}"/>
              </a:ext>
            </a:extLst>
          </p:cNvPr>
          <p:cNvSpPr txBox="1">
            <a:spLocks/>
          </p:cNvSpPr>
          <p:nvPr/>
        </p:nvSpPr>
        <p:spPr>
          <a:xfrm>
            <a:off x="906530" y="8546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200" dirty="0"/>
              <a:t>Text Analysis </a:t>
            </a:r>
          </a:p>
        </p:txBody>
      </p:sp>
      <p:sp>
        <p:nvSpPr>
          <p:cNvPr id="4" name="Google Shape;398;p31">
            <a:extLst>
              <a:ext uri="{FF2B5EF4-FFF2-40B4-BE49-F238E27FC236}">
                <a16:creationId xmlns:a16="http://schemas.microsoft.com/office/drawing/2014/main" id="{14C29283-93AE-34C0-A0A0-777E3F50702C}"/>
              </a:ext>
            </a:extLst>
          </p:cNvPr>
          <p:cNvSpPr txBox="1">
            <a:spLocks/>
          </p:cNvSpPr>
          <p:nvPr/>
        </p:nvSpPr>
        <p:spPr>
          <a:xfrm>
            <a:off x="652105" y="109797"/>
            <a:ext cx="206615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sz="1000" b="1">
                <a:latin typeface="Arial Rounded MT Bold" panose="020F0704030504030204" pitchFamily="34" charset="77"/>
                <a:ea typeface="Silom" pitchFamily="2" charset="-34"/>
                <a:cs typeface="Silom" pitchFamily="2" charset="-34"/>
                <a:sym typeface="Oswald"/>
              </a:rPr>
              <a:t>NLP Workshop</a:t>
            </a:r>
            <a:endParaRPr lang="en-GB" sz="1000" b="1" dirty="0">
              <a:latin typeface="Arial Rounded MT Bold" panose="020F0704030504030204" pitchFamily="34" charset="77"/>
              <a:ea typeface="Silom" pitchFamily="2" charset="-34"/>
              <a:cs typeface="Silom" pitchFamily="2" charset="-34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995362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6542117" y="4755900"/>
            <a:ext cx="2315434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Baloo Bhaijaan" panose="03080902040302020200" pitchFamily="66" charset="-78"/>
                <a:ea typeface="Silom" pitchFamily="2" charset="-34"/>
                <a:cs typeface="Baloo Bhaijaan" panose="03080902040302020200" pitchFamily="66" charset="-78"/>
                <a:sym typeface="Oswald"/>
              </a:rPr>
              <a:t>By Nirmal Rampersand</a:t>
            </a:r>
            <a:endParaRPr sz="1200" b="1" dirty="0">
              <a:solidFill>
                <a:schemeClr val="dk2"/>
              </a:solidFill>
              <a:latin typeface="Baloo Bhaijaan" panose="03080902040302020200" pitchFamily="66" charset="-78"/>
              <a:ea typeface="Silom" pitchFamily="2" charset="-34"/>
              <a:cs typeface="Baloo Bhaijaan" panose="03080902040302020200" pitchFamily="66" charset="-78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319156" y="4144594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319156" y="3737344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956;p50">
            <a:extLst>
              <a:ext uri="{FF2B5EF4-FFF2-40B4-BE49-F238E27FC236}">
                <a16:creationId xmlns:a16="http://schemas.microsoft.com/office/drawing/2014/main" id="{BB88DA61-3FB1-71D7-1479-F48FDE296F42}"/>
              </a:ext>
            </a:extLst>
          </p:cNvPr>
          <p:cNvSpPr txBox="1">
            <a:spLocks/>
          </p:cNvSpPr>
          <p:nvPr/>
        </p:nvSpPr>
        <p:spPr>
          <a:xfrm>
            <a:off x="835410" y="92738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200" dirty="0"/>
              <a:t>Spacy Language Processing Pipeline</a:t>
            </a:r>
          </a:p>
        </p:txBody>
      </p:sp>
      <p:sp>
        <p:nvSpPr>
          <p:cNvPr id="4" name="Google Shape;398;p31">
            <a:extLst>
              <a:ext uri="{FF2B5EF4-FFF2-40B4-BE49-F238E27FC236}">
                <a16:creationId xmlns:a16="http://schemas.microsoft.com/office/drawing/2014/main" id="{01EBAC50-5514-B2B7-1A8D-B4BF9036B107}"/>
              </a:ext>
            </a:extLst>
          </p:cNvPr>
          <p:cNvSpPr txBox="1">
            <a:spLocks/>
          </p:cNvSpPr>
          <p:nvPr/>
        </p:nvSpPr>
        <p:spPr>
          <a:xfrm>
            <a:off x="652105" y="109797"/>
            <a:ext cx="206615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sz="1000" b="1">
                <a:latin typeface="Arial Rounded MT Bold" panose="020F0704030504030204" pitchFamily="34" charset="77"/>
                <a:ea typeface="Silom" pitchFamily="2" charset="-34"/>
                <a:cs typeface="Silom" pitchFamily="2" charset="-34"/>
                <a:sym typeface="Oswald"/>
              </a:rPr>
              <a:t>NLP Workshop</a:t>
            </a:r>
            <a:endParaRPr lang="en-GB" sz="1000" b="1" dirty="0">
              <a:latin typeface="Arial Rounded MT Bold" panose="020F0704030504030204" pitchFamily="34" charset="77"/>
              <a:ea typeface="Silom" pitchFamily="2" charset="-34"/>
              <a:cs typeface="Silom" pitchFamily="2" charset="-34"/>
              <a:sym typeface="Oswa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C5DF4-31B3-E7D7-04EC-5F25C50FB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621" y="2142354"/>
            <a:ext cx="6436758" cy="14611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04515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31"/>
          <p:cNvGrpSpPr/>
          <p:nvPr/>
        </p:nvGrpSpPr>
        <p:grpSpPr>
          <a:xfrm>
            <a:off x="299286" y="189025"/>
            <a:ext cx="133205" cy="119344"/>
            <a:chOff x="222150" y="185025"/>
            <a:chExt cx="170100" cy="152400"/>
          </a:xfrm>
        </p:grpSpPr>
        <p:cxnSp>
          <p:nvCxnSpPr>
            <p:cNvPr id="420" name="Google Shape;420;p31"/>
            <p:cNvCxnSpPr/>
            <p:nvPr/>
          </p:nvCxnSpPr>
          <p:spPr>
            <a:xfrm>
              <a:off x="222150" y="1850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31"/>
            <p:cNvCxnSpPr/>
            <p:nvPr/>
          </p:nvCxnSpPr>
          <p:spPr>
            <a:xfrm>
              <a:off x="222150" y="3374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1"/>
            <p:cNvCxnSpPr/>
            <p:nvPr/>
          </p:nvCxnSpPr>
          <p:spPr>
            <a:xfrm>
              <a:off x="222150" y="261225"/>
              <a:ext cx="170100" cy="0"/>
            </a:xfrm>
            <a:prstGeom prst="straightConnector1">
              <a:avLst/>
            </a:pr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4" name="Google Shape;444;p31"/>
          <p:cNvGrpSpPr/>
          <p:nvPr/>
        </p:nvGrpSpPr>
        <p:grpSpPr>
          <a:xfrm>
            <a:off x="286617" y="3999999"/>
            <a:ext cx="145867" cy="958251"/>
            <a:chOff x="286625" y="3923799"/>
            <a:chExt cx="145867" cy="958251"/>
          </a:xfrm>
        </p:grpSpPr>
        <p:sp>
          <p:nvSpPr>
            <p:cNvPr id="445" name="Google Shape;445;p31"/>
            <p:cNvSpPr/>
            <p:nvPr/>
          </p:nvSpPr>
          <p:spPr>
            <a:xfrm>
              <a:off x="299292" y="4755150"/>
              <a:ext cx="133200" cy="126900"/>
            </a:xfrm>
            <a:prstGeom prst="star5">
              <a:avLst>
                <a:gd name="adj" fmla="val 25435"/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6" name="Google Shape;446;p31"/>
            <p:cNvGrpSpPr/>
            <p:nvPr/>
          </p:nvGrpSpPr>
          <p:grpSpPr>
            <a:xfrm>
              <a:off x="298112" y="4342643"/>
              <a:ext cx="110182" cy="126862"/>
              <a:chOff x="281100" y="2027800"/>
              <a:chExt cx="140700" cy="162000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281100" y="2027800"/>
                <a:ext cx="140700" cy="1620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" name="Google Shape;448;p31"/>
              <p:cNvGrpSpPr/>
              <p:nvPr/>
            </p:nvGrpSpPr>
            <p:grpSpPr>
              <a:xfrm>
                <a:off x="308875" y="2088450"/>
                <a:ext cx="85200" cy="40700"/>
                <a:chOff x="308875" y="2087000"/>
                <a:chExt cx="85200" cy="40700"/>
              </a:xfrm>
            </p:grpSpPr>
            <p:cxnSp>
              <p:nvCxnSpPr>
                <p:cNvPr id="449" name="Google Shape;449;p31"/>
                <p:cNvCxnSpPr/>
                <p:nvPr/>
              </p:nvCxnSpPr>
              <p:spPr>
                <a:xfrm>
                  <a:off x="308875" y="20870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0" name="Google Shape;450;p31"/>
                <p:cNvCxnSpPr/>
                <p:nvPr/>
              </p:nvCxnSpPr>
              <p:spPr>
                <a:xfrm>
                  <a:off x="308875" y="2127700"/>
                  <a:ext cx="8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451" name="Google Shape;451;p31"/>
            <p:cNvGrpSpPr/>
            <p:nvPr/>
          </p:nvGrpSpPr>
          <p:grpSpPr>
            <a:xfrm>
              <a:off x="286625" y="3923799"/>
              <a:ext cx="133200" cy="133200"/>
              <a:chOff x="286625" y="3648899"/>
              <a:chExt cx="133200" cy="133200"/>
            </a:xfrm>
          </p:grpSpPr>
          <p:sp>
            <p:nvSpPr>
              <p:cNvPr id="452" name="Google Shape;452;p31"/>
              <p:cNvSpPr/>
              <p:nvPr/>
            </p:nvSpPr>
            <p:spPr>
              <a:xfrm>
                <a:off x="286625" y="3648899"/>
                <a:ext cx="133200" cy="1332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319164" y="3681436"/>
                <a:ext cx="68100" cy="68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5" name="Google Shape;455;p31"/>
          <p:cNvSpPr txBox="1">
            <a:spLocks noGrp="1"/>
          </p:cNvSpPr>
          <p:nvPr>
            <p:ph type="subTitle" idx="1"/>
          </p:nvPr>
        </p:nvSpPr>
        <p:spPr>
          <a:xfrm>
            <a:off x="6542117" y="4755900"/>
            <a:ext cx="2315434" cy="2778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Baloo Bhaijaan" panose="03080902040302020200" pitchFamily="66" charset="-78"/>
                <a:ea typeface="Silom" pitchFamily="2" charset="-34"/>
                <a:cs typeface="Baloo Bhaijaan" panose="03080902040302020200" pitchFamily="66" charset="-78"/>
                <a:sym typeface="Oswald"/>
              </a:rPr>
              <a:t>By Nirmal Rampersand</a:t>
            </a:r>
            <a:endParaRPr sz="1200" b="1" dirty="0">
              <a:solidFill>
                <a:schemeClr val="dk2"/>
              </a:solidFill>
              <a:latin typeface="Baloo Bhaijaan" panose="03080902040302020200" pitchFamily="66" charset="-78"/>
              <a:ea typeface="Silom" pitchFamily="2" charset="-34"/>
              <a:cs typeface="Baloo Bhaijaan" panose="03080902040302020200" pitchFamily="66" charset="-78"/>
              <a:sym typeface="Oswald"/>
            </a:endParaRPr>
          </a:p>
        </p:txBody>
      </p:sp>
      <p:sp>
        <p:nvSpPr>
          <p:cNvPr id="456" name="Google Shape;456;p31">
            <a:hlinkClick r:id="rId3" action="ppaction://hlinksldjump"/>
          </p:cNvPr>
          <p:cNvSpPr/>
          <p:nvPr/>
        </p:nvSpPr>
        <p:spPr>
          <a:xfrm>
            <a:off x="282938" y="169500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1">
            <a:hlinkClick r:id="rId3" action="ppaction://hlinksldjump"/>
          </p:cNvPr>
          <p:cNvSpPr/>
          <p:nvPr/>
        </p:nvSpPr>
        <p:spPr>
          <a:xfrm>
            <a:off x="276600" y="439992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1">
            <a:hlinkClick r:id="" action="ppaction://noaction"/>
          </p:cNvPr>
          <p:cNvSpPr/>
          <p:nvPr/>
        </p:nvSpPr>
        <p:spPr>
          <a:xfrm>
            <a:off x="276600" y="39926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1">
            <a:hlinkClick r:id="" action="ppaction://noaction"/>
          </p:cNvPr>
          <p:cNvSpPr/>
          <p:nvPr/>
        </p:nvSpPr>
        <p:spPr>
          <a:xfrm>
            <a:off x="276600" y="4821475"/>
            <a:ext cx="1659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270;p62">
            <a:extLst>
              <a:ext uri="{FF2B5EF4-FFF2-40B4-BE49-F238E27FC236}">
                <a16:creationId xmlns:a16="http://schemas.microsoft.com/office/drawing/2014/main" id="{D16E43C3-9D0C-790E-68B8-E7DF38B8D266}"/>
              </a:ext>
            </a:extLst>
          </p:cNvPr>
          <p:cNvSpPr txBox="1">
            <a:spLocks/>
          </p:cNvSpPr>
          <p:nvPr/>
        </p:nvSpPr>
        <p:spPr>
          <a:xfrm>
            <a:off x="908591" y="1427329"/>
            <a:ext cx="7430065" cy="2042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Sometimes we have </a:t>
            </a:r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 chunks of text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consisting of </a:t>
            </a:r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sentences or paragraphs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For text analysis, we need to </a:t>
            </a:r>
            <a:r>
              <a:rPr lang="en-GB" dirty="0">
                <a:solidFill>
                  <a:srgbClr val="8CDD9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split the text apart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into separate sentences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Often considered as </a:t>
            </a:r>
            <a:r>
              <a:rPr lang="en-GB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preprocessing</a:t>
            </a:r>
            <a:endParaRPr lang="en-GB" dirty="0">
              <a:solidFill>
                <a:schemeClr val="accent6">
                  <a:lumMod val="40000"/>
                  <a:lumOff val="6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5438" indent="-325438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Google Shape;956;p50">
            <a:extLst>
              <a:ext uri="{FF2B5EF4-FFF2-40B4-BE49-F238E27FC236}">
                <a16:creationId xmlns:a16="http://schemas.microsoft.com/office/drawing/2014/main" id="{BB88DA61-3FB1-71D7-1479-F48FDE296F42}"/>
              </a:ext>
            </a:extLst>
          </p:cNvPr>
          <p:cNvSpPr txBox="1">
            <a:spLocks/>
          </p:cNvSpPr>
          <p:nvPr/>
        </p:nvSpPr>
        <p:spPr>
          <a:xfrm>
            <a:off x="906530" y="8546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Oswald"/>
              <a:buNone/>
              <a:defRPr sz="5200" b="1" i="0" u="none" strike="noStrike" cap="none">
                <a:solidFill>
                  <a:srgbClr val="19191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GB" sz="3600" dirty="0"/>
              <a:t>Sentence Segmentation</a:t>
            </a:r>
          </a:p>
        </p:txBody>
      </p:sp>
      <p:sp>
        <p:nvSpPr>
          <p:cNvPr id="4" name="Google Shape;398;p31">
            <a:extLst>
              <a:ext uri="{FF2B5EF4-FFF2-40B4-BE49-F238E27FC236}">
                <a16:creationId xmlns:a16="http://schemas.microsoft.com/office/drawing/2014/main" id="{14C29283-93AE-34C0-A0A0-777E3F50702C}"/>
              </a:ext>
            </a:extLst>
          </p:cNvPr>
          <p:cNvSpPr txBox="1">
            <a:spLocks/>
          </p:cNvSpPr>
          <p:nvPr/>
        </p:nvSpPr>
        <p:spPr>
          <a:xfrm>
            <a:off x="652105" y="109797"/>
            <a:ext cx="2066157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600" b="0" i="0" u="none" strike="noStrike" cap="none">
                <a:solidFill>
                  <a:schemeClr val="dk2"/>
                </a:solidFill>
                <a:latin typeface="Fira Code Light"/>
                <a:ea typeface="Fira Code Light"/>
                <a:cs typeface="Fira Code Light"/>
                <a:sym typeface="Fira Code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None/>
              <a:defRPr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GB" sz="1000" b="1">
                <a:latin typeface="Arial Rounded MT Bold" panose="020F0704030504030204" pitchFamily="34" charset="77"/>
                <a:ea typeface="Silom" pitchFamily="2" charset="-34"/>
                <a:cs typeface="Silom" pitchFamily="2" charset="-34"/>
                <a:sym typeface="Oswald"/>
              </a:rPr>
              <a:t>NLP Workshop</a:t>
            </a:r>
            <a:endParaRPr lang="en-GB" sz="1000" b="1" dirty="0">
              <a:latin typeface="Arial Rounded MT Bold" panose="020F0704030504030204" pitchFamily="34" charset="77"/>
              <a:ea typeface="Silom" pitchFamily="2" charset="-34"/>
              <a:cs typeface="Silom" pitchFamily="2" charset="-34"/>
              <a:sym typeface="Oswa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8CD6EB-DDA7-3AB5-F73A-74455C280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943" y="2714541"/>
            <a:ext cx="4825767" cy="15115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60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ow to Code Workshop by Slidesgo">
  <a:themeElements>
    <a:clrScheme name="Simple Light">
      <a:dk1>
        <a:srgbClr val="1E1E2C"/>
      </a:dk1>
      <a:lt1>
        <a:srgbClr val="FFFFFF"/>
      </a:lt1>
      <a:dk2>
        <a:srgbClr val="E2E2E2"/>
      </a:dk2>
      <a:lt2>
        <a:srgbClr val="FFEA7D"/>
      </a:lt2>
      <a:accent1>
        <a:srgbClr val="E5A083"/>
      </a:accent1>
      <a:accent2>
        <a:srgbClr val="E07A88"/>
      </a:accent2>
      <a:accent3>
        <a:srgbClr val="24BFEB"/>
      </a:accent3>
      <a:accent4>
        <a:srgbClr val="0887F2"/>
      </a:accent4>
      <a:accent5>
        <a:srgbClr val="2B218D"/>
      </a:accent5>
      <a:accent6>
        <a:srgbClr val="7E3BBE"/>
      </a:accent6>
      <a:hlink>
        <a:srgbClr val="E2E2E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4487</TotalTime>
  <Words>739</Words>
  <Application>Microsoft Macintosh PowerPoint</Application>
  <PresentationFormat>On-screen Show (16:9)</PresentationFormat>
  <Paragraphs>157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Fira Code Light</vt:lpstr>
      <vt:lpstr>Calibri</vt:lpstr>
      <vt:lpstr>Arial</vt:lpstr>
      <vt:lpstr>Wingdings</vt:lpstr>
      <vt:lpstr>Oswald</vt:lpstr>
      <vt:lpstr>Baloo Bhaijaan</vt:lpstr>
      <vt:lpstr>Fira Code</vt:lpstr>
      <vt:lpstr>Bebas Neue</vt:lpstr>
      <vt:lpstr>Arial Rounded MT Bold</vt:lpstr>
      <vt:lpstr>How to Code Workshop by Slidesgo</vt:lpstr>
      <vt:lpstr>Text Analysis with Spacy</vt:lpstr>
      <vt:lpstr>PowerPoint Presentation</vt:lpstr>
      <vt:lpstr>What is Spacy?</vt:lpstr>
      <vt:lpstr>PowerPoint Presentation</vt:lpstr>
      <vt:lpstr>Applications of NLP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#Python Course</dc:title>
  <cp:lastModifiedBy>Nirmal R</cp:lastModifiedBy>
  <cp:revision>49</cp:revision>
  <dcterms:modified xsi:type="dcterms:W3CDTF">2023-01-21T05:55:08Z</dcterms:modified>
</cp:coreProperties>
</file>